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0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07" r:id="rId25"/>
    <p:sldId id="305" r:id="rId26"/>
    <p:sldId id="308" r:id="rId27"/>
    <p:sldId id="276" r:id="rId28"/>
    <p:sldId id="277" r:id="rId29"/>
    <p:sldId id="303" r:id="rId30"/>
    <p:sldId id="304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1E870-916D-47A8-AD51-E3998616645A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9F7F34-D861-4E65-BC1C-FF14FC5DF47B}">
      <dgm:prSet/>
      <dgm:spPr/>
      <dgm:t>
        <a:bodyPr/>
        <a:lstStyle/>
        <a:p>
          <a:r>
            <a:rPr lang="en-US" b="1"/>
            <a:t>Controlla il "lucchetto" e https://</a:t>
          </a:r>
          <a:r>
            <a:rPr lang="en-US" b="0"/>
            <a:t> prima di inserire qualsiasi dato.</a:t>
          </a:r>
          <a:endParaRPr lang="en-US"/>
        </a:p>
      </dgm:t>
    </dgm:pt>
    <dgm:pt modelId="{E69487FD-D2B5-4A9F-A37E-5F81E986F3FA}" type="parTrans" cxnId="{0161F350-07AD-490F-8FB8-77F3D8244111}">
      <dgm:prSet/>
      <dgm:spPr/>
      <dgm:t>
        <a:bodyPr/>
        <a:lstStyle/>
        <a:p>
          <a:endParaRPr lang="en-US"/>
        </a:p>
      </dgm:t>
    </dgm:pt>
    <dgm:pt modelId="{7D9FD48E-7A64-4837-B0E4-A78904719768}" type="sibTrans" cxnId="{0161F350-07AD-490F-8FB8-77F3D8244111}">
      <dgm:prSet/>
      <dgm:spPr/>
      <dgm:t>
        <a:bodyPr/>
        <a:lstStyle/>
        <a:p>
          <a:endParaRPr lang="en-US"/>
        </a:p>
      </dgm:t>
    </dgm:pt>
    <dgm:pt modelId="{CE3A9D77-7A8F-4A6C-8E33-BEB82FD1738E}">
      <dgm:prSet/>
      <dgm:spPr/>
      <dgm:t>
        <a:bodyPr/>
        <a:lstStyle/>
        <a:p>
          <a:r>
            <a:rPr lang="en-US" b="1"/>
            <a:t>Leggi le recensioni</a:t>
          </a:r>
          <a:r>
            <a:rPr lang="en-US" b="0"/>
            <a:t> di altri clienti per conoscere la reputazione del venditore.</a:t>
          </a:r>
          <a:endParaRPr lang="en-US"/>
        </a:p>
      </dgm:t>
    </dgm:pt>
    <dgm:pt modelId="{586349B2-D884-4E8F-B8E0-EE725B30B722}" type="parTrans" cxnId="{6C2CA01F-CF4F-4E80-BAA1-AA4F2B867660}">
      <dgm:prSet/>
      <dgm:spPr/>
      <dgm:t>
        <a:bodyPr/>
        <a:lstStyle/>
        <a:p>
          <a:endParaRPr lang="en-US"/>
        </a:p>
      </dgm:t>
    </dgm:pt>
    <dgm:pt modelId="{DD3239EF-161A-4173-AD90-8E8ABFAEB1AF}" type="sibTrans" cxnId="{6C2CA01F-CF4F-4E80-BAA1-AA4F2B867660}">
      <dgm:prSet/>
      <dgm:spPr/>
      <dgm:t>
        <a:bodyPr/>
        <a:lstStyle/>
        <a:p>
          <a:endParaRPr lang="en-US"/>
        </a:p>
      </dgm:t>
    </dgm:pt>
    <dgm:pt modelId="{6B40AEF4-1A6C-4B3D-BD34-72B975AE7F9A}">
      <dgm:prSet/>
      <dgm:spPr/>
      <dgm:t>
        <a:bodyPr/>
        <a:lstStyle/>
        <a:p>
          <a:r>
            <a:rPr lang="en-US" b="1"/>
            <a:t>Diffida di prezzi troppo bassi</a:t>
          </a:r>
          <a:r>
            <a:rPr lang="en-US" b="0"/>
            <a:t> e di offerte "imperdibili".</a:t>
          </a:r>
          <a:endParaRPr lang="en-US"/>
        </a:p>
      </dgm:t>
    </dgm:pt>
    <dgm:pt modelId="{4DB1D627-DDFB-4B79-8024-02E153B27141}" type="parTrans" cxnId="{3C2232DC-E793-409F-B4B0-6B221D5A00E1}">
      <dgm:prSet/>
      <dgm:spPr/>
      <dgm:t>
        <a:bodyPr/>
        <a:lstStyle/>
        <a:p>
          <a:endParaRPr lang="en-US"/>
        </a:p>
      </dgm:t>
    </dgm:pt>
    <dgm:pt modelId="{4AA984A3-F371-471A-A624-61DA5841109F}" type="sibTrans" cxnId="{3C2232DC-E793-409F-B4B0-6B221D5A00E1}">
      <dgm:prSet/>
      <dgm:spPr/>
      <dgm:t>
        <a:bodyPr/>
        <a:lstStyle/>
        <a:p>
          <a:endParaRPr lang="en-US"/>
        </a:p>
      </dgm:t>
    </dgm:pt>
    <dgm:pt modelId="{374C224C-0FF0-4888-BC29-FF9F1C245BB0}">
      <dgm:prSet/>
      <dgm:spPr/>
      <dgm:t>
        <a:bodyPr/>
        <a:lstStyle/>
        <a:p>
          <a:r>
            <a:rPr lang="en-US" b="1"/>
            <a:t>Paga con metodi sicuri</a:t>
          </a:r>
          <a:r>
            <a:rPr lang="en-US" b="0"/>
            <a:t> come carte prepagate, PayPal o in contrassegno.</a:t>
          </a:r>
          <a:endParaRPr lang="en-US"/>
        </a:p>
      </dgm:t>
    </dgm:pt>
    <dgm:pt modelId="{CC5D7F49-712A-4A42-824F-0564E8D841FD}" type="parTrans" cxnId="{FED35957-DC15-4A66-AAA5-D0F03EE7BE94}">
      <dgm:prSet/>
      <dgm:spPr/>
      <dgm:t>
        <a:bodyPr/>
        <a:lstStyle/>
        <a:p>
          <a:endParaRPr lang="en-US"/>
        </a:p>
      </dgm:t>
    </dgm:pt>
    <dgm:pt modelId="{DD473C05-5859-45D8-AF22-C79FB6BBCD71}" type="sibTrans" cxnId="{FED35957-DC15-4A66-AAA5-D0F03EE7BE94}">
      <dgm:prSet/>
      <dgm:spPr/>
      <dgm:t>
        <a:bodyPr/>
        <a:lstStyle/>
        <a:p>
          <a:endParaRPr lang="en-US"/>
        </a:p>
      </dgm:t>
    </dgm:pt>
    <dgm:pt modelId="{7623A01C-1FFA-4BA1-ABE8-A03A988FA0FE}">
      <dgm:prSet/>
      <dgm:spPr/>
      <dgm:t>
        <a:bodyPr/>
        <a:lstStyle/>
        <a:p>
          <a:r>
            <a:rPr lang="en-US" b="1"/>
            <a:t>Non condividere mai le tue password</a:t>
          </a:r>
          <a:r>
            <a:rPr lang="en-US" b="0"/>
            <a:t> e non cliccare su link sospetti ricevuti via email.</a:t>
          </a:r>
          <a:endParaRPr lang="en-US"/>
        </a:p>
      </dgm:t>
    </dgm:pt>
    <dgm:pt modelId="{1AC44ABA-2A03-4101-A7ED-DC6B75255E36}" type="parTrans" cxnId="{543D9192-33DE-460A-9F8A-E012C258045A}">
      <dgm:prSet/>
      <dgm:spPr/>
      <dgm:t>
        <a:bodyPr/>
        <a:lstStyle/>
        <a:p>
          <a:endParaRPr lang="en-US"/>
        </a:p>
      </dgm:t>
    </dgm:pt>
    <dgm:pt modelId="{07DA8FA4-C406-4D3F-BABE-8B887EB3E2F0}" type="sibTrans" cxnId="{543D9192-33DE-460A-9F8A-E012C258045A}">
      <dgm:prSet/>
      <dgm:spPr/>
      <dgm:t>
        <a:bodyPr/>
        <a:lstStyle/>
        <a:p>
          <a:endParaRPr lang="en-US"/>
        </a:p>
      </dgm:t>
    </dgm:pt>
    <dgm:pt modelId="{97F01F40-7407-42EB-BE1D-DAE9EEA3CEBF}" type="pres">
      <dgm:prSet presAssocID="{3111E870-916D-47A8-AD51-E3998616645A}" presName="outerComposite" presStyleCnt="0">
        <dgm:presLayoutVars>
          <dgm:chMax val="5"/>
          <dgm:dir/>
          <dgm:resizeHandles val="exact"/>
        </dgm:presLayoutVars>
      </dgm:prSet>
      <dgm:spPr/>
    </dgm:pt>
    <dgm:pt modelId="{720C0E2D-4812-46D8-A4CA-9787B6261AE2}" type="pres">
      <dgm:prSet presAssocID="{3111E870-916D-47A8-AD51-E3998616645A}" presName="dummyMaxCanvas" presStyleCnt="0">
        <dgm:presLayoutVars/>
      </dgm:prSet>
      <dgm:spPr/>
    </dgm:pt>
    <dgm:pt modelId="{1365AAF0-A96A-474A-A394-AB8730F20673}" type="pres">
      <dgm:prSet presAssocID="{3111E870-916D-47A8-AD51-E3998616645A}" presName="FiveNodes_1" presStyleLbl="node1" presStyleIdx="0" presStyleCnt="5">
        <dgm:presLayoutVars>
          <dgm:bulletEnabled val="1"/>
        </dgm:presLayoutVars>
      </dgm:prSet>
      <dgm:spPr/>
    </dgm:pt>
    <dgm:pt modelId="{40EA6267-9807-44D4-A251-258510ED6F6F}" type="pres">
      <dgm:prSet presAssocID="{3111E870-916D-47A8-AD51-E3998616645A}" presName="FiveNodes_2" presStyleLbl="node1" presStyleIdx="1" presStyleCnt="5">
        <dgm:presLayoutVars>
          <dgm:bulletEnabled val="1"/>
        </dgm:presLayoutVars>
      </dgm:prSet>
      <dgm:spPr/>
    </dgm:pt>
    <dgm:pt modelId="{4A1E41E2-3C86-4491-8517-9B335A0B3F49}" type="pres">
      <dgm:prSet presAssocID="{3111E870-916D-47A8-AD51-E3998616645A}" presName="FiveNodes_3" presStyleLbl="node1" presStyleIdx="2" presStyleCnt="5">
        <dgm:presLayoutVars>
          <dgm:bulletEnabled val="1"/>
        </dgm:presLayoutVars>
      </dgm:prSet>
      <dgm:spPr/>
    </dgm:pt>
    <dgm:pt modelId="{96E31CFE-399F-43F5-8249-E9315B5E9134}" type="pres">
      <dgm:prSet presAssocID="{3111E870-916D-47A8-AD51-E3998616645A}" presName="FiveNodes_4" presStyleLbl="node1" presStyleIdx="3" presStyleCnt="5">
        <dgm:presLayoutVars>
          <dgm:bulletEnabled val="1"/>
        </dgm:presLayoutVars>
      </dgm:prSet>
      <dgm:spPr/>
    </dgm:pt>
    <dgm:pt modelId="{2BACF5BE-03E9-46B6-A307-6048C538BA01}" type="pres">
      <dgm:prSet presAssocID="{3111E870-916D-47A8-AD51-E3998616645A}" presName="FiveNodes_5" presStyleLbl="node1" presStyleIdx="4" presStyleCnt="5">
        <dgm:presLayoutVars>
          <dgm:bulletEnabled val="1"/>
        </dgm:presLayoutVars>
      </dgm:prSet>
      <dgm:spPr/>
    </dgm:pt>
    <dgm:pt modelId="{19646E30-E058-42D4-BC21-FE3ED1DDA1F3}" type="pres">
      <dgm:prSet presAssocID="{3111E870-916D-47A8-AD51-E3998616645A}" presName="FiveConn_1-2" presStyleLbl="fgAccFollowNode1" presStyleIdx="0" presStyleCnt="4">
        <dgm:presLayoutVars>
          <dgm:bulletEnabled val="1"/>
        </dgm:presLayoutVars>
      </dgm:prSet>
      <dgm:spPr/>
    </dgm:pt>
    <dgm:pt modelId="{3728855D-04E2-403C-A97D-E7BC1D393AC7}" type="pres">
      <dgm:prSet presAssocID="{3111E870-916D-47A8-AD51-E3998616645A}" presName="FiveConn_2-3" presStyleLbl="fgAccFollowNode1" presStyleIdx="1" presStyleCnt="4">
        <dgm:presLayoutVars>
          <dgm:bulletEnabled val="1"/>
        </dgm:presLayoutVars>
      </dgm:prSet>
      <dgm:spPr/>
    </dgm:pt>
    <dgm:pt modelId="{D7DC38F7-2354-4435-966A-4BC47D58D0AB}" type="pres">
      <dgm:prSet presAssocID="{3111E870-916D-47A8-AD51-E3998616645A}" presName="FiveConn_3-4" presStyleLbl="fgAccFollowNode1" presStyleIdx="2" presStyleCnt="4">
        <dgm:presLayoutVars>
          <dgm:bulletEnabled val="1"/>
        </dgm:presLayoutVars>
      </dgm:prSet>
      <dgm:spPr/>
    </dgm:pt>
    <dgm:pt modelId="{FD5DB14D-DA4B-4B08-89A4-481EDAC2C489}" type="pres">
      <dgm:prSet presAssocID="{3111E870-916D-47A8-AD51-E3998616645A}" presName="FiveConn_4-5" presStyleLbl="fgAccFollowNode1" presStyleIdx="3" presStyleCnt="4">
        <dgm:presLayoutVars>
          <dgm:bulletEnabled val="1"/>
        </dgm:presLayoutVars>
      </dgm:prSet>
      <dgm:spPr/>
    </dgm:pt>
    <dgm:pt modelId="{56E8FA96-0F5E-40F9-B59F-04633A4606C7}" type="pres">
      <dgm:prSet presAssocID="{3111E870-916D-47A8-AD51-E3998616645A}" presName="FiveNodes_1_text" presStyleLbl="node1" presStyleIdx="4" presStyleCnt="5">
        <dgm:presLayoutVars>
          <dgm:bulletEnabled val="1"/>
        </dgm:presLayoutVars>
      </dgm:prSet>
      <dgm:spPr/>
    </dgm:pt>
    <dgm:pt modelId="{1002F79A-C737-443C-A08E-2FDBB7A9BD33}" type="pres">
      <dgm:prSet presAssocID="{3111E870-916D-47A8-AD51-E3998616645A}" presName="FiveNodes_2_text" presStyleLbl="node1" presStyleIdx="4" presStyleCnt="5">
        <dgm:presLayoutVars>
          <dgm:bulletEnabled val="1"/>
        </dgm:presLayoutVars>
      </dgm:prSet>
      <dgm:spPr/>
    </dgm:pt>
    <dgm:pt modelId="{4DBB1B54-8FE5-476B-B35F-047299666C8D}" type="pres">
      <dgm:prSet presAssocID="{3111E870-916D-47A8-AD51-E3998616645A}" presName="FiveNodes_3_text" presStyleLbl="node1" presStyleIdx="4" presStyleCnt="5">
        <dgm:presLayoutVars>
          <dgm:bulletEnabled val="1"/>
        </dgm:presLayoutVars>
      </dgm:prSet>
      <dgm:spPr/>
    </dgm:pt>
    <dgm:pt modelId="{CF347375-5221-4E98-A012-963965940FE7}" type="pres">
      <dgm:prSet presAssocID="{3111E870-916D-47A8-AD51-E3998616645A}" presName="FiveNodes_4_text" presStyleLbl="node1" presStyleIdx="4" presStyleCnt="5">
        <dgm:presLayoutVars>
          <dgm:bulletEnabled val="1"/>
        </dgm:presLayoutVars>
      </dgm:prSet>
      <dgm:spPr/>
    </dgm:pt>
    <dgm:pt modelId="{1B8C65F5-4D4D-4063-8F0B-B4C9A35F543C}" type="pres">
      <dgm:prSet presAssocID="{3111E870-916D-47A8-AD51-E3998616645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E362412-4BF4-4B79-BEAD-C11ECDAD0B0D}" type="presOf" srcId="{7623A01C-1FFA-4BA1-ABE8-A03A988FA0FE}" destId="{2BACF5BE-03E9-46B6-A307-6048C538BA01}" srcOrd="0" destOrd="0" presId="urn:microsoft.com/office/officeart/2005/8/layout/vProcess5"/>
    <dgm:cxn modelId="{F3A50B14-53FF-4C26-8CD6-C1EC335319EB}" type="presOf" srcId="{CE3A9D77-7A8F-4A6C-8E33-BEB82FD1738E}" destId="{40EA6267-9807-44D4-A251-258510ED6F6F}" srcOrd="0" destOrd="0" presId="urn:microsoft.com/office/officeart/2005/8/layout/vProcess5"/>
    <dgm:cxn modelId="{B0BBD21E-7AEC-4AE5-8614-5CAC1AC7A6F0}" type="presOf" srcId="{7D9FD48E-7A64-4837-B0E4-A78904719768}" destId="{19646E30-E058-42D4-BC21-FE3ED1DDA1F3}" srcOrd="0" destOrd="0" presId="urn:microsoft.com/office/officeart/2005/8/layout/vProcess5"/>
    <dgm:cxn modelId="{6C2CA01F-CF4F-4E80-BAA1-AA4F2B867660}" srcId="{3111E870-916D-47A8-AD51-E3998616645A}" destId="{CE3A9D77-7A8F-4A6C-8E33-BEB82FD1738E}" srcOrd="1" destOrd="0" parTransId="{586349B2-D884-4E8F-B8E0-EE725B30B722}" sibTransId="{DD3239EF-161A-4173-AD90-8E8ABFAEB1AF}"/>
    <dgm:cxn modelId="{F1F60923-F13A-4629-877B-6FB010EBDEB1}" type="presOf" srcId="{DD473C05-5859-45D8-AF22-C79FB6BBCD71}" destId="{FD5DB14D-DA4B-4B08-89A4-481EDAC2C489}" srcOrd="0" destOrd="0" presId="urn:microsoft.com/office/officeart/2005/8/layout/vProcess5"/>
    <dgm:cxn modelId="{690E5D5C-C006-4C9A-9431-949E90D21364}" type="presOf" srcId="{3111E870-916D-47A8-AD51-E3998616645A}" destId="{97F01F40-7407-42EB-BE1D-DAE9EEA3CEBF}" srcOrd="0" destOrd="0" presId="urn:microsoft.com/office/officeart/2005/8/layout/vProcess5"/>
    <dgm:cxn modelId="{4A41316A-B38B-4631-BF60-6A7CFD13B6F5}" type="presOf" srcId="{374C224C-0FF0-4888-BC29-FF9F1C245BB0}" destId="{CF347375-5221-4E98-A012-963965940FE7}" srcOrd="1" destOrd="0" presId="urn:microsoft.com/office/officeart/2005/8/layout/vProcess5"/>
    <dgm:cxn modelId="{1088094C-A24A-4AF3-8C14-1154C617B9E6}" type="presOf" srcId="{CE3A9D77-7A8F-4A6C-8E33-BEB82FD1738E}" destId="{1002F79A-C737-443C-A08E-2FDBB7A9BD33}" srcOrd="1" destOrd="0" presId="urn:microsoft.com/office/officeart/2005/8/layout/vProcess5"/>
    <dgm:cxn modelId="{E6FAE34C-AFD1-4FF4-9684-26ECF2FB2704}" type="presOf" srcId="{6B40AEF4-1A6C-4B3D-BD34-72B975AE7F9A}" destId="{4DBB1B54-8FE5-476B-B35F-047299666C8D}" srcOrd="1" destOrd="0" presId="urn:microsoft.com/office/officeart/2005/8/layout/vProcess5"/>
    <dgm:cxn modelId="{0161F350-07AD-490F-8FB8-77F3D8244111}" srcId="{3111E870-916D-47A8-AD51-E3998616645A}" destId="{CA9F7F34-D861-4E65-BC1C-FF14FC5DF47B}" srcOrd="0" destOrd="0" parTransId="{E69487FD-D2B5-4A9F-A37E-5F81E986F3FA}" sibTransId="{7D9FD48E-7A64-4837-B0E4-A78904719768}"/>
    <dgm:cxn modelId="{6C84DE71-911B-44F8-B51B-BFBC69CEE92D}" type="presOf" srcId="{374C224C-0FF0-4888-BC29-FF9F1C245BB0}" destId="{96E31CFE-399F-43F5-8249-E9315B5E9134}" srcOrd="0" destOrd="0" presId="urn:microsoft.com/office/officeart/2005/8/layout/vProcess5"/>
    <dgm:cxn modelId="{FED35957-DC15-4A66-AAA5-D0F03EE7BE94}" srcId="{3111E870-916D-47A8-AD51-E3998616645A}" destId="{374C224C-0FF0-4888-BC29-FF9F1C245BB0}" srcOrd="3" destOrd="0" parTransId="{CC5D7F49-712A-4A42-824F-0564E8D841FD}" sibTransId="{DD473C05-5859-45D8-AF22-C79FB6BBCD71}"/>
    <dgm:cxn modelId="{C010AF87-CC70-4608-BF20-995419268C16}" type="presOf" srcId="{DD3239EF-161A-4173-AD90-8E8ABFAEB1AF}" destId="{3728855D-04E2-403C-A97D-E7BC1D393AC7}" srcOrd="0" destOrd="0" presId="urn:microsoft.com/office/officeart/2005/8/layout/vProcess5"/>
    <dgm:cxn modelId="{EF2ACC89-4C52-4BBD-BFA2-15B2F6FF577B}" type="presOf" srcId="{6B40AEF4-1A6C-4B3D-BD34-72B975AE7F9A}" destId="{4A1E41E2-3C86-4491-8517-9B335A0B3F49}" srcOrd="0" destOrd="0" presId="urn:microsoft.com/office/officeart/2005/8/layout/vProcess5"/>
    <dgm:cxn modelId="{543D9192-33DE-460A-9F8A-E012C258045A}" srcId="{3111E870-916D-47A8-AD51-E3998616645A}" destId="{7623A01C-1FFA-4BA1-ABE8-A03A988FA0FE}" srcOrd="4" destOrd="0" parTransId="{1AC44ABA-2A03-4101-A7ED-DC6B75255E36}" sibTransId="{07DA8FA4-C406-4D3F-BABE-8B887EB3E2F0}"/>
    <dgm:cxn modelId="{791D7D97-4FFE-4214-B540-E00C1B8D96DC}" type="presOf" srcId="{4AA984A3-F371-471A-A624-61DA5841109F}" destId="{D7DC38F7-2354-4435-966A-4BC47D58D0AB}" srcOrd="0" destOrd="0" presId="urn:microsoft.com/office/officeart/2005/8/layout/vProcess5"/>
    <dgm:cxn modelId="{3C2232DC-E793-409F-B4B0-6B221D5A00E1}" srcId="{3111E870-916D-47A8-AD51-E3998616645A}" destId="{6B40AEF4-1A6C-4B3D-BD34-72B975AE7F9A}" srcOrd="2" destOrd="0" parTransId="{4DB1D627-DDFB-4B79-8024-02E153B27141}" sibTransId="{4AA984A3-F371-471A-A624-61DA5841109F}"/>
    <dgm:cxn modelId="{91C512E0-0A5E-4229-B226-AE8605736083}" type="presOf" srcId="{CA9F7F34-D861-4E65-BC1C-FF14FC5DF47B}" destId="{56E8FA96-0F5E-40F9-B59F-04633A4606C7}" srcOrd="1" destOrd="0" presId="urn:microsoft.com/office/officeart/2005/8/layout/vProcess5"/>
    <dgm:cxn modelId="{03C227E6-3E09-4905-A70D-AF770050EB13}" type="presOf" srcId="{7623A01C-1FFA-4BA1-ABE8-A03A988FA0FE}" destId="{1B8C65F5-4D4D-4063-8F0B-B4C9A35F543C}" srcOrd="1" destOrd="0" presId="urn:microsoft.com/office/officeart/2005/8/layout/vProcess5"/>
    <dgm:cxn modelId="{A60B76F9-4B7D-406D-8EC6-90B3B78EF505}" type="presOf" srcId="{CA9F7F34-D861-4E65-BC1C-FF14FC5DF47B}" destId="{1365AAF0-A96A-474A-A394-AB8730F20673}" srcOrd="0" destOrd="0" presId="urn:microsoft.com/office/officeart/2005/8/layout/vProcess5"/>
    <dgm:cxn modelId="{99624DA8-F91B-463E-9611-C53EA71499B9}" type="presParOf" srcId="{97F01F40-7407-42EB-BE1D-DAE9EEA3CEBF}" destId="{720C0E2D-4812-46D8-A4CA-9787B6261AE2}" srcOrd="0" destOrd="0" presId="urn:microsoft.com/office/officeart/2005/8/layout/vProcess5"/>
    <dgm:cxn modelId="{3ED8B534-A9C7-488E-8B11-1CFF5A8D0DEA}" type="presParOf" srcId="{97F01F40-7407-42EB-BE1D-DAE9EEA3CEBF}" destId="{1365AAF0-A96A-474A-A394-AB8730F20673}" srcOrd="1" destOrd="0" presId="urn:microsoft.com/office/officeart/2005/8/layout/vProcess5"/>
    <dgm:cxn modelId="{23A3373D-0C4B-4AB3-A495-A5E20C2A8810}" type="presParOf" srcId="{97F01F40-7407-42EB-BE1D-DAE9EEA3CEBF}" destId="{40EA6267-9807-44D4-A251-258510ED6F6F}" srcOrd="2" destOrd="0" presId="urn:microsoft.com/office/officeart/2005/8/layout/vProcess5"/>
    <dgm:cxn modelId="{76D0B71A-C6B1-418B-BC47-721338F1EF2A}" type="presParOf" srcId="{97F01F40-7407-42EB-BE1D-DAE9EEA3CEBF}" destId="{4A1E41E2-3C86-4491-8517-9B335A0B3F49}" srcOrd="3" destOrd="0" presId="urn:microsoft.com/office/officeart/2005/8/layout/vProcess5"/>
    <dgm:cxn modelId="{4DD10E44-39D5-40DD-B83C-86FB29700C27}" type="presParOf" srcId="{97F01F40-7407-42EB-BE1D-DAE9EEA3CEBF}" destId="{96E31CFE-399F-43F5-8249-E9315B5E9134}" srcOrd="4" destOrd="0" presId="urn:microsoft.com/office/officeart/2005/8/layout/vProcess5"/>
    <dgm:cxn modelId="{AFF56473-B1FE-4F93-82CE-3B77CCA2ADEB}" type="presParOf" srcId="{97F01F40-7407-42EB-BE1D-DAE9EEA3CEBF}" destId="{2BACF5BE-03E9-46B6-A307-6048C538BA01}" srcOrd="5" destOrd="0" presId="urn:microsoft.com/office/officeart/2005/8/layout/vProcess5"/>
    <dgm:cxn modelId="{6282DD2B-CA7C-43A7-97D5-798EFEE98B5D}" type="presParOf" srcId="{97F01F40-7407-42EB-BE1D-DAE9EEA3CEBF}" destId="{19646E30-E058-42D4-BC21-FE3ED1DDA1F3}" srcOrd="6" destOrd="0" presId="urn:microsoft.com/office/officeart/2005/8/layout/vProcess5"/>
    <dgm:cxn modelId="{C6A52C5D-1FBD-4629-B2E5-F08B113E9E80}" type="presParOf" srcId="{97F01F40-7407-42EB-BE1D-DAE9EEA3CEBF}" destId="{3728855D-04E2-403C-A97D-E7BC1D393AC7}" srcOrd="7" destOrd="0" presId="urn:microsoft.com/office/officeart/2005/8/layout/vProcess5"/>
    <dgm:cxn modelId="{407A194F-0EE0-452F-B454-F328D9921CA1}" type="presParOf" srcId="{97F01F40-7407-42EB-BE1D-DAE9EEA3CEBF}" destId="{D7DC38F7-2354-4435-966A-4BC47D58D0AB}" srcOrd="8" destOrd="0" presId="urn:microsoft.com/office/officeart/2005/8/layout/vProcess5"/>
    <dgm:cxn modelId="{07AE9A78-E5A5-4DD3-A48B-C8EF150AD0DF}" type="presParOf" srcId="{97F01F40-7407-42EB-BE1D-DAE9EEA3CEBF}" destId="{FD5DB14D-DA4B-4B08-89A4-481EDAC2C489}" srcOrd="9" destOrd="0" presId="urn:microsoft.com/office/officeart/2005/8/layout/vProcess5"/>
    <dgm:cxn modelId="{2BE36E7A-35DB-4F71-B7FD-947DCCBA5775}" type="presParOf" srcId="{97F01F40-7407-42EB-BE1D-DAE9EEA3CEBF}" destId="{56E8FA96-0F5E-40F9-B59F-04633A4606C7}" srcOrd="10" destOrd="0" presId="urn:microsoft.com/office/officeart/2005/8/layout/vProcess5"/>
    <dgm:cxn modelId="{45074B56-3A63-4D64-A8F1-E81F5B54D889}" type="presParOf" srcId="{97F01F40-7407-42EB-BE1D-DAE9EEA3CEBF}" destId="{1002F79A-C737-443C-A08E-2FDBB7A9BD33}" srcOrd="11" destOrd="0" presId="urn:microsoft.com/office/officeart/2005/8/layout/vProcess5"/>
    <dgm:cxn modelId="{64E38DFF-87C6-4FED-9FFC-9187D48B0E0C}" type="presParOf" srcId="{97F01F40-7407-42EB-BE1D-DAE9EEA3CEBF}" destId="{4DBB1B54-8FE5-476B-B35F-047299666C8D}" srcOrd="12" destOrd="0" presId="urn:microsoft.com/office/officeart/2005/8/layout/vProcess5"/>
    <dgm:cxn modelId="{80FE2D69-9B2A-475E-8AB0-94BE5532DA66}" type="presParOf" srcId="{97F01F40-7407-42EB-BE1D-DAE9EEA3CEBF}" destId="{CF347375-5221-4E98-A012-963965940FE7}" srcOrd="13" destOrd="0" presId="urn:microsoft.com/office/officeart/2005/8/layout/vProcess5"/>
    <dgm:cxn modelId="{9A3244B2-82A4-4491-8DFD-4FBCD5C2879B}" type="presParOf" srcId="{97F01F40-7407-42EB-BE1D-DAE9EEA3CEBF}" destId="{1B8C65F5-4D4D-4063-8F0B-B4C9A35F54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D191D-2BBD-49E1-A90D-AA6BE63A82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BB603D-156D-4E98-9E03-A4B70017B52D}">
      <dgm:prSet/>
      <dgm:spPr/>
      <dgm:t>
        <a:bodyPr/>
        <a:lstStyle/>
        <a:p>
          <a:r>
            <a:rPr lang="en-US" b="0"/>
            <a:t>1. Inviare una richiesta scritta (email o modulo online)</a:t>
          </a:r>
          <a:endParaRPr lang="en-US"/>
        </a:p>
      </dgm:t>
    </dgm:pt>
    <dgm:pt modelId="{3A836097-3603-4F82-AB09-CA1B77700696}" type="parTrans" cxnId="{C88D4D6B-EBFE-4CB2-86C0-0E488F210B02}">
      <dgm:prSet/>
      <dgm:spPr/>
      <dgm:t>
        <a:bodyPr/>
        <a:lstStyle/>
        <a:p>
          <a:endParaRPr lang="en-US"/>
        </a:p>
      </dgm:t>
    </dgm:pt>
    <dgm:pt modelId="{5F9A1BF3-025C-49D7-BA14-5E65B9495F7F}" type="sibTrans" cxnId="{C88D4D6B-EBFE-4CB2-86C0-0E488F210B02}">
      <dgm:prSet/>
      <dgm:spPr/>
      <dgm:t>
        <a:bodyPr/>
        <a:lstStyle/>
        <a:p>
          <a:endParaRPr lang="en-US"/>
        </a:p>
      </dgm:t>
    </dgm:pt>
    <dgm:pt modelId="{9AE68B4E-9207-465D-93AD-2ABD018AF6F3}">
      <dgm:prSet/>
      <dgm:spPr/>
      <dgm:t>
        <a:bodyPr/>
        <a:lstStyle/>
        <a:p>
          <a:r>
            <a:rPr lang="en-US" b="0"/>
            <a:t>2. Restituire il prodotto integro</a:t>
          </a:r>
          <a:endParaRPr lang="en-US"/>
        </a:p>
      </dgm:t>
    </dgm:pt>
    <dgm:pt modelId="{B9CF3EAA-296A-4EF3-AA57-CED082F22506}" type="parTrans" cxnId="{922DBB59-3BD2-4BBF-B480-2B467F67CA27}">
      <dgm:prSet/>
      <dgm:spPr/>
      <dgm:t>
        <a:bodyPr/>
        <a:lstStyle/>
        <a:p>
          <a:endParaRPr lang="en-US"/>
        </a:p>
      </dgm:t>
    </dgm:pt>
    <dgm:pt modelId="{DBFA0ECA-7CD2-4E77-A5D7-AAB9B1B9B762}" type="sibTrans" cxnId="{922DBB59-3BD2-4BBF-B480-2B467F67CA27}">
      <dgm:prSet/>
      <dgm:spPr/>
      <dgm:t>
        <a:bodyPr/>
        <a:lstStyle/>
        <a:p>
          <a:endParaRPr lang="en-US"/>
        </a:p>
      </dgm:t>
    </dgm:pt>
    <dgm:pt modelId="{1921545B-22C5-4975-B6F8-645F9D989D63}">
      <dgm:prSet/>
      <dgm:spPr/>
      <dgm:t>
        <a:bodyPr/>
        <a:lstStyle/>
        <a:p>
          <a:r>
            <a:rPr lang="en-US" b="0"/>
            <a:t>3. Ricevere il rimborso entro 14 giorni</a:t>
          </a:r>
          <a:endParaRPr lang="en-US"/>
        </a:p>
      </dgm:t>
    </dgm:pt>
    <dgm:pt modelId="{CED6ED8B-41F0-4C36-B9E2-BBA2BA97E530}" type="parTrans" cxnId="{ECF6ED46-9F23-4F9E-93FC-2D63FB213911}">
      <dgm:prSet/>
      <dgm:spPr/>
      <dgm:t>
        <a:bodyPr/>
        <a:lstStyle/>
        <a:p>
          <a:endParaRPr lang="en-US"/>
        </a:p>
      </dgm:t>
    </dgm:pt>
    <dgm:pt modelId="{05D61C64-7FB9-49E9-81C8-9D986AE74644}" type="sibTrans" cxnId="{ECF6ED46-9F23-4F9E-93FC-2D63FB213911}">
      <dgm:prSet/>
      <dgm:spPr/>
      <dgm:t>
        <a:bodyPr/>
        <a:lstStyle/>
        <a:p>
          <a:endParaRPr lang="en-US"/>
        </a:p>
      </dgm:t>
    </dgm:pt>
    <dgm:pt modelId="{3D7EC6EB-1014-4F18-9666-C69EAC2F32D6}">
      <dgm:prSet/>
      <dgm:spPr/>
      <dgm:t>
        <a:bodyPr/>
        <a:lstStyle/>
        <a:p>
          <a:r>
            <a:rPr lang="en-US" b="0"/>
            <a:t>⚠ Non valido per prodotti personalizzati, viaggi o servizi già usufruiti</a:t>
          </a:r>
          <a:endParaRPr lang="en-US"/>
        </a:p>
      </dgm:t>
    </dgm:pt>
    <dgm:pt modelId="{F0F3910C-BBFC-4DC8-9A36-E63B0B7FD456}" type="parTrans" cxnId="{31A3B218-3B67-475D-AC33-CD944F2F9821}">
      <dgm:prSet/>
      <dgm:spPr/>
      <dgm:t>
        <a:bodyPr/>
        <a:lstStyle/>
        <a:p>
          <a:endParaRPr lang="en-US"/>
        </a:p>
      </dgm:t>
    </dgm:pt>
    <dgm:pt modelId="{59880044-49B1-4055-A772-89FFADCB7E36}" type="sibTrans" cxnId="{31A3B218-3B67-475D-AC33-CD944F2F9821}">
      <dgm:prSet/>
      <dgm:spPr/>
      <dgm:t>
        <a:bodyPr/>
        <a:lstStyle/>
        <a:p>
          <a:endParaRPr lang="en-US"/>
        </a:p>
      </dgm:t>
    </dgm:pt>
    <dgm:pt modelId="{E52EEFBC-69DB-411D-AF4A-2B6CB8B9F09E}" type="pres">
      <dgm:prSet presAssocID="{BFBD191D-2BBD-49E1-A90D-AA6BE63A82DC}" presName="root" presStyleCnt="0">
        <dgm:presLayoutVars>
          <dgm:dir/>
          <dgm:resizeHandles val="exact"/>
        </dgm:presLayoutVars>
      </dgm:prSet>
      <dgm:spPr/>
    </dgm:pt>
    <dgm:pt modelId="{1FE10F41-FB8A-4C9F-8165-FBE6F467F33A}" type="pres">
      <dgm:prSet presAssocID="{88BB603D-156D-4E98-9E03-A4B70017B52D}" presName="compNode" presStyleCnt="0"/>
      <dgm:spPr/>
    </dgm:pt>
    <dgm:pt modelId="{F708C4E5-2F63-47CD-80FE-6D02D03AEAF6}" type="pres">
      <dgm:prSet presAssocID="{88BB603D-156D-4E98-9E03-A4B70017B52D}" presName="bgRect" presStyleLbl="bgShp" presStyleIdx="0" presStyleCnt="4"/>
      <dgm:spPr/>
    </dgm:pt>
    <dgm:pt modelId="{92AC5F6F-7DBE-44A5-A945-49EEE027D2DB}" type="pres">
      <dgm:prSet presAssocID="{88BB603D-156D-4E98-9E03-A4B70017B52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viare"/>
        </a:ext>
      </dgm:extLst>
    </dgm:pt>
    <dgm:pt modelId="{E06A74C6-B8D2-4211-8714-9D6245F05783}" type="pres">
      <dgm:prSet presAssocID="{88BB603D-156D-4E98-9E03-A4B70017B52D}" presName="spaceRect" presStyleCnt="0"/>
      <dgm:spPr/>
    </dgm:pt>
    <dgm:pt modelId="{18778412-E63E-4EBD-9138-BAAE353CAF7F}" type="pres">
      <dgm:prSet presAssocID="{88BB603D-156D-4E98-9E03-A4B70017B52D}" presName="parTx" presStyleLbl="revTx" presStyleIdx="0" presStyleCnt="4">
        <dgm:presLayoutVars>
          <dgm:chMax val="0"/>
          <dgm:chPref val="0"/>
        </dgm:presLayoutVars>
      </dgm:prSet>
      <dgm:spPr/>
    </dgm:pt>
    <dgm:pt modelId="{7E8B194C-D2CE-4476-9198-10DB0D228634}" type="pres">
      <dgm:prSet presAssocID="{5F9A1BF3-025C-49D7-BA14-5E65B9495F7F}" presName="sibTrans" presStyleCnt="0"/>
      <dgm:spPr/>
    </dgm:pt>
    <dgm:pt modelId="{331C237E-03CA-4821-882A-7673DEEE980F}" type="pres">
      <dgm:prSet presAssocID="{9AE68B4E-9207-465D-93AD-2ABD018AF6F3}" presName="compNode" presStyleCnt="0"/>
      <dgm:spPr/>
    </dgm:pt>
    <dgm:pt modelId="{C68C6D73-F914-46C6-AB40-8E9C3D8269F8}" type="pres">
      <dgm:prSet presAssocID="{9AE68B4E-9207-465D-93AD-2ABD018AF6F3}" presName="bgRect" presStyleLbl="bgShp" presStyleIdx="1" presStyleCnt="4"/>
      <dgm:spPr/>
    </dgm:pt>
    <dgm:pt modelId="{E174DE12-F116-43EB-8E81-218BCD731E83}" type="pres">
      <dgm:prSet presAssocID="{9AE68B4E-9207-465D-93AD-2ABD018AF6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ide"/>
        </a:ext>
      </dgm:extLst>
    </dgm:pt>
    <dgm:pt modelId="{D2072C27-E017-4CCD-ADB3-0959D07DF152}" type="pres">
      <dgm:prSet presAssocID="{9AE68B4E-9207-465D-93AD-2ABD018AF6F3}" presName="spaceRect" presStyleCnt="0"/>
      <dgm:spPr/>
    </dgm:pt>
    <dgm:pt modelId="{436113CB-79F8-481C-AC08-82CA0B957AA3}" type="pres">
      <dgm:prSet presAssocID="{9AE68B4E-9207-465D-93AD-2ABD018AF6F3}" presName="parTx" presStyleLbl="revTx" presStyleIdx="1" presStyleCnt="4">
        <dgm:presLayoutVars>
          <dgm:chMax val="0"/>
          <dgm:chPref val="0"/>
        </dgm:presLayoutVars>
      </dgm:prSet>
      <dgm:spPr/>
    </dgm:pt>
    <dgm:pt modelId="{B5786ED3-6878-4329-9171-B02D2A5082A7}" type="pres">
      <dgm:prSet presAssocID="{DBFA0ECA-7CD2-4E77-A5D7-AAB9B1B9B762}" presName="sibTrans" presStyleCnt="0"/>
      <dgm:spPr/>
    </dgm:pt>
    <dgm:pt modelId="{136CDD8D-46AB-467A-A1B5-5F7907963C01}" type="pres">
      <dgm:prSet presAssocID="{1921545B-22C5-4975-B6F8-645F9D989D63}" presName="compNode" presStyleCnt="0"/>
      <dgm:spPr/>
    </dgm:pt>
    <dgm:pt modelId="{EB9FDCDF-1C96-4738-A436-4B5E38A856A4}" type="pres">
      <dgm:prSet presAssocID="{1921545B-22C5-4975-B6F8-645F9D989D63}" presName="bgRect" presStyleLbl="bgShp" presStyleIdx="2" presStyleCnt="4"/>
      <dgm:spPr/>
    </dgm:pt>
    <dgm:pt modelId="{F18C52F6-FC24-43DC-8EC4-913397A0AF28}" type="pres">
      <dgm:prSet presAssocID="{1921545B-22C5-4975-B6F8-645F9D989D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52048F3C-BFEE-4566-92A6-1138C547CB80}" type="pres">
      <dgm:prSet presAssocID="{1921545B-22C5-4975-B6F8-645F9D989D63}" presName="spaceRect" presStyleCnt="0"/>
      <dgm:spPr/>
    </dgm:pt>
    <dgm:pt modelId="{6EF0105F-2AE2-4050-A8E3-4FB8980050A4}" type="pres">
      <dgm:prSet presAssocID="{1921545B-22C5-4975-B6F8-645F9D989D63}" presName="parTx" presStyleLbl="revTx" presStyleIdx="2" presStyleCnt="4">
        <dgm:presLayoutVars>
          <dgm:chMax val="0"/>
          <dgm:chPref val="0"/>
        </dgm:presLayoutVars>
      </dgm:prSet>
      <dgm:spPr/>
    </dgm:pt>
    <dgm:pt modelId="{12C30EFD-10FB-48BB-BAB0-B847227F084B}" type="pres">
      <dgm:prSet presAssocID="{05D61C64-7FB9-49E9-81C8-9D986AE74644}" presName="sibTrans" presStyleCnt="0"/>
      <dgm:spPr/>
    </dgm:pt>
    <dgm:pt modelId="{2B30B6A3-209A-4999-B2B9-B86B9A908F06}" type="pres">
      <dgm:prSet presAssocID="{3D7EC6EB-1014-4F18-9666-C69EAC2F32D6}" presName="compNode" presStyleCnt="0"/>
      <dgm:spPr/>
    </dgm:pt>
    <dgm:pt modelId="{EDC7068A-2FB9-4FF6-9FFA-F4A65B99B2EB}" type="pres">
      <dgm:prSet presAssocID="{3D7EC6EB-1014-4F18-9666-C69EAC2F32D6}" presName="bgRect" presStyleLbl="bgShp" presStyleIdx="3" presStyleCnt="4"/>
      <dgm:spPr/>
    </dgm:pt>
    <dgm:pt modelId="{7A633937-FE5F-472C-BFF5-3C799CF56364}" type="pres">
      <dgm:prSet presAssocID="{3D7EC6EB-1014-4F18-9666-C69EAC2F32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eroplano"/>
        </a:ext>
      </dgm:extLst>
    </dgm:pt>
    <dgm:pt modelId="{B78330C0-1A83-4C33-B2A7-4D75254DB459}" type="pres">
      <dgm:prSet presAssocID="{3D7EC6EB-1014-4F18-9666-C69EAC2F32D6}" presName="spaceRect" presStyleCnt="0"/>
      <dgm:spPr/>
    </dgm:pt>
    <dgm:pt modelId="{EED26B64-B288-49FC-BB0F-AE6D5554A4C5}" type="pres">
      <dgm:prSet presAssocID="{3D7EC6EB-1014-4F18-9666-C69EAC2F32D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A25C006-FFB0-4829-9C53-E2490B3D1CAE}" type="presOf" srcId="{BFBD191D-2BBD-49E1-A90D-AA6BE63A82DC}" destId="{E52EEFBC-69DB-411D-AF4A-2B6CB8B9F09E}" srcOrd="0" destOrd="0" presId="urn:microsoft.com/office/officeart/2018/2/layout/IconVerticalSolidList"/>
    <dgm:cxn modelId="{C4F08509-4726-4D8E-963E-2091E14DAC69}" type="presOf" srcId="{88BB603D-156D-4E98-9E03-A4B70017B52D}" destId="{18778412-E63E-4EBD-9138-BAAE353CAF7F}" srcOrd="0" destOrd="0" presId="urn:microsoft.com/office/officeart/2018/2/layout/IconVerticalSolidList"/>
    <dgm:cxn modelId="{31A3B218-3B67-475D-AC33-CD944F2F9821}" srcId="{BFBD191D-2BBD-49E1-A90D-AA6BE63A82DC}" destId="{3D7EC6EB-1014-4F18-9666-C69EAC2F32D6}" srcOrd="3" destOrd="0" parTransId="{F0F3910C-BBFC-4DC8-9A36-E63B0B7FD456}" sibTransId="{59880044-49B1-4055-A772-89FFADCB7E36}"/>
    <dgm:cxn modelId="{ACC66A21-D18D-4CD3-B317-D172FE1462B5}" type="presOf" srcId="{9AE68B4E-9207-465D-93AD-2ABD018AF6F3}" destId="{436113CB-79F8-481C-AC08-82CA0B957AA3}" srcOrd="0" destOrd="0" presId="urn:microsoft.com/office/officeart/2018/2/layout/IconVerticalSolidList"/>
    <dgm:cxn modelId="{ECF6ED46-9F23-4F9E-93FC-2D63FB213911}" srcId="{BFBD191D-2BBD-49E1-A90D-AA6BE63A82DC}" destId="{1921545B-22C5-4975-B6F8-645F9D989D63}" srcOrd="2" destOrd="0" parTransId="{CED6ED8B-41F0-4C36-B9E2-BBA2BA97E530}" sibTransId="{05D61C64-7FB9-49E9-81C8-9D986AE74644}"/>
    <dgm:cxn modelId="{C88D4D6B-EBFE-4CB2-86C0-0E488F210B02}" srcId="{BFBD191D-2BBD-49E1-A90D-AA6BE63A82DC}" destId="{88BB603D-156D-4E98-9E03-A4B70017B52D}" srcOrd="0" destOrd="0" parTransId="{3A836097-3603-4F82-AB09-CA1B77700696}" sibTransId="{5F9A1BF3-025C-49D7-BA14-5E65B9495F7F}"/>
    <dgm:cxn modelId="{922DBB59-3BD2-4BBF-B480-2B467F67CA27}" srcId="{BFBD191D-2BBD-49E1-A90D-AA6BE63A82DC}" destId="{9AE68B4E-9207-465D-93AD-2ABD018AF6F3}" srcOrd="1" destOrd="0" parTransId="{B9CF3EAA-296A-4EF3-AA57-CED082F22506}" sibTransId="{DBFA0ECA-7CD2-4E77-A5D7-AAB9B1B9B762}"/>
    <dgm:cxn modelId="{4CAF667B-8E4E-4097-9C22-E07A8F1D6280}" type="presOf" srcId="{3D7EC6EB-1014-4F18-9666-C69EAC2F32D6}" destId="{EED26B64-B288-49FC-BB0F-AE6D5554A4C5}" srcOrd="0" destOrd="0" presId="urn:microsoft.com/office/officeart/2018/2/layout/IconVerticalSolidList"/>
    <dgm:cxn modelId="{D52F78D0-EA7D-4837-B293-B4AB96E3B4AA}" type="presOf" srcId="{1921545B-22C5-4975-B6F8-645F9D989D63}" destId="{6EF0105F-2AE2-4050-A8E3-4FB8980050A4}" srcOrd="0" destOrd="0" presId="urn:microsoft.com/office/officeart/2018/2/layout/IconVerticalSolidList"/>
    <dgm:cxn modelId="{E2934486-FD5E-47B2-9612-0A577E690CD8}" type="presParOf" srcId="{E52EEFBC-69DB-411D-AF4A-2B6CB8B9F09E}" destId="{1FE10F41-FB8A-4C9F-8165-FBE6F467F33A}" srcOrd="0" destOrd="0" presId="urn:microsoft.com/office/officeart/2018/2/layout/IconVerticalSolidList"/>
    <dgm:cxn modelId="{AA0C357D-26C8-45D9-B67A-854B3B67175A}" type="presParOf" srcId="{1FE10F41-FB8A-4C9F-8165-FBE6F467F33A}" destId="{F708C4E5-2F63-47CD-80FE-6D02D03AEAF6}" srcOrd="0" destOrd="0" presId="urn:microsoft.com/office/officeart/2018/2/layout/IconVerticalSolidList"/>
    <dgm:cxn modelId="{C1BF842C-1FA0-4002-B18D-3E32F87A3FDF}" type="presParOf" srcId="{1FE10F41-FB8A-4C9F-8165-FBE6F467F33A}" destId="{92AC5F6F-7DBE-44A5-A945-49EEE027D2DB}" srcOrd="1" destOrd="0" presId="urn:microsoft.com/office/officeart/2018/2/layout/IconVerticalSolidList"/>
    <dgm:cxn modelId="{B09B2AA9-D0E5-4568-8DE8-85808F5B38EF}" type="presParOf" srcId="{1FE10F41-FB8A-4C9F-8165-FBE6F467F33A}" destId="{E06A74C6-B8D2-4211-8714-9D6245F05783}" srcOrd="2" destOrd="0" presId="urn:microsoft.com/office/officeart/2018/2/layout/IconVerticalSolidList"/>
    <dgm:cxn modelId="{29FFED95-099F-4D34-8B2A-A5960933327A}" type="presParOf" srcId="{1FE10F41-FB8A-4C9F-8165-FBE6F467F33A}" destId="{18778412-E63E-4EBD-9138-BAAE353CAF7F}" srcOrd="3" destOrd="0" presId="urn:microsoft.com/office/officeart/2018/2/layout/IconVerticalSolidList"/>
    <dgm:cxn modelId="{AD50EDE0-8124-4B28-834E-EE1BDC5A6518}" type="presParOf" srcId="{E52EEFBC-69DB-411D-AF4A-2B6CB8B9F09E}" destId="{7E8B194C-D2CE-4476-9198-10DB0D228634}" srcOrd="1" destOrd="0" presId="urn:microsoft.com/office/officeart/2018/2/layout/IconVerticalSolidList"/>
    <dgm:cxn modelId="{93CD5FDA-B79D-4879-8F3D-3EAF2CEF5A07}" type="presParOf" srcId="{E52EEFBC-69DB-411D-AF4A-2B6CB8B9F09E}" destId="{331C237E-03CA-4821-882A-7673DEEE980F}" srcOrd="2" destOrd="0" presId="urn:microsoft.com/office/officeart/2018/2/layout/IconVerticalSolidList"/>
    <dgm:cxn modelId="{50902581-7AEC-454B-9E96-C17CC965CEAA}" type="presParOf" srcId="{331C237E-03CA-4821-882A-7673DEEE980F}" destId="{C68C6D73-F914-46C6-AB40-8E9C3D8269F8}" srcOrd="0" destOrd="0" presId="urn:microsoft.com/office/officeart/2018/2/layout/IconVerticalSolidList"/>
    <dgm:cxn modelId="{0D621112-7845-491B-95AD-E4CDAF3889A9}" type="presParOf" srcId="{331C237E-03CA-4821-882A-7673DEEE980F}" destId="{E174DE12-F116-43EB-8E81-218BCD731E83}" srcOrd="1" destOrd="0" presId="urn:microsoft.com/office/officeart/2018/2/layout/IconVerticalSolidList"/>
    <dgm:cxn modelId="{D4082DCE-628A-4A89-BDC1-FC44D689E5BC}" type="presParOf" srcId="{331C237E-03CA-4821-882A-7673DEEE980F}" destId="{D2072C27-E017-4CCD-ADB3-0959D07DF152}" srcOrd="2" destOrd="0" presId="urn:microsoft.com/office/officeart/2018/2/layout/IconVerticalSolidList"/>
    <dgm:cxn modelId="{D37B7412-1D30-4117-A7A9-163FE2CC046F}" type="presParOf" srcId="{331C237E-03CA-4821-882A-7673DEEE980F}" destId="{436113CB-79F8-481C-AC08-82CA0B957AA3}" srcOrd="3" destOrd="0" presId="urn:microsoft.com/office/officeart/2018/2/layout/IconVerticalSolidList"/>
    <dgm:cxn modelId="{28613E5A-B358-4C6E-BCA1-22661C0CCA47}" type="presParOf" srcId="{E52EEFBC-69DB-411D-AF4A-2B6CB8B9F09E}" destId="{B5786ED3-6878-4329-9171-B02D2A5082A7}" srcOrd="3" destOrd="0" presId="urn:microsoft.com/office/officeart/2018/2/layout/IconVerticalSolidList"/>
    <dgm:cxn modelId="{4C992B64-F09C-41AD-8E09-F22ABBE3A2ED}" type="presParOf" srcId="{E52EEFBC-69DB-411D-AF4A-2B6CB8B9F09E}" destId="{136CDD8D-46AB-467A-A1B5-5F7907963C01}" srcOrd="4" destOrd="0" presId="urn:microsoft.com/office/officeart/2018/2/layout/IconVerticalSolidList"/>
    <dgm:cxn modelId="{7840A1B8-49E3-42C9-83A1-90C1A24810FA}" type="presParOf" srcId="{136CDD8D-46AB-467A-A1B5-5F7907963C01}" destId="{EB9FDCDF-1C96-4738-A436-4B5E38A856A4}" srcOrd="0" destOrd="0" presId="urn:microsoft.com/office/officeart/2018/2/layout/IconVerticalSolidList"/>
    <dgm:cxn modelId="{818C6FAC-54CF-4E24-9420-EEED34102C9D}" type="presParOf" srcId="{136CDD8D-46AB-467A-A1B5-5F7907963C01}" destId="{F18C52F6-FC24-43DC-8EC4-913397A0AF28}" srcOrd="1" destOrd="0" presId="urn:microsoft.com/office/officeart/2018/2/layout/IconVerticalSolidList"/>
    <dgm:cxn modelId="{593A422A-C81E-4BCE-B694-A8C1EC8FDBDD}" type="presParOf" srcId="{136CDD8D-46AB-467A-A1B5-5F7907963C01}" destId="{52048F3C-BFEE-4566-92A6-1138C547CB80}" srcOrd="2" destOrd="0" presId="urn:microsoft.com/office/officeart/2018/2/layout/IconVerticalSolidList"/>
    <dgm:cxn modelId="{412C5640-A065-4E15-A4EF-F7EBEE05945C}" type="presParOf" srcId="{136CDD8D-46AB-467A-A1B5-5F7907963C01}" destId="{6EF0105F-2AE2-4050-A8E3-4FB8980050A4}" srcOrd="3" destOrd="0" presId="urn:microsoft.com/office/officeart/2018/2/layout/IconVerticalSolidList"/>
    <dgm:cxn modelId="{375D92BE-6ED8-4EBF-9896-68DFE9669B84}" type="presParOf" srcId="{E52EEFBC-69DB-411D-AF4A-2B6CB8B9F09E}" destId="{12C30EFD-10FB-48BB-BAB0-B847227F084B}" srcOrd="5" destOrd="0" presId="urn:microsoft.com/office/officeart/2018/2/layout/IconVerticalSolidList"/>
    <dgm:cxn modelId="{7F197AEC-6296-49B9-8ECF-661AE87EED0F}" type="presParOf" srcId="{E52EEFBC-69DB-411D-AF4A-2B6CB8B9F09E}" destId="{2B30B6A3-209A-4999-B2B9-B86B9A908F06}" srcOrd="6" destOrd="0" presId="urn:microsoft.com/office/officeart/2018/2/layout/IconVerticalSolidList"/>
    <dgm:cxn modelId="{39410FC4-1CC9-44F7-A9FB-5974491FEE74}" type="presParOf" srcId="{2B30B6A3-209A-4999-B2B9-B86B9A908F06}" destId="{EDC7068A-2FB9-4FF6-9FFA-F4A65B99B2EB}" srcOrd="0" destOrd="0" presId="urn:microsoft.com/office/officeart/2018/2/layout/IconVerticalSolidList"/>
    <dgm:cxn modelId="{BCAE42C0-2293-4FE4-9E02-01000D2B502A}" type="presParOf" srcId="{2B30B6A3-209A-4999-B2B9-B86B9A908F06}" destId="{7A633937-FE5F-472C-BFF5-3C799CF56364}" srcOrd="1" destOrd="0" presId="urn:microsoft.com/office/officeart/2018/2/layout/IconVerticalSolidList"/>
    <dgm:cxn modelId="{CC8CDB1A-D7E4-4D64-9478-D86D01202302}" type="presParOf" srcId="{2B30B6A3-209A-4999-B2B9-B86B9A908F06}" destId="{B78330C0-1A83-4C33-B2A7-4D75254DB459}" srcOrd="2" destOrd="0" presId="urn:microsoft.com/office/officeart/2018/2/layout/IconVerticalSolidList"/>
    <dgm:cxn modelId="{6FB810EE-2CFB-46D2-B3E4-2968DDA5AB6F}" type="presParOf" srcId="{2B30B6A3-209A-4999-B2B9-B86B9A908F06}" destId="{EED26B64-B288-49FC-BB0F-AE6D5554A4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3E83C-1EAD-4D3B-AE13-E0174E7CCB2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D4F057-7255-4A32-92DC-4C8C02A4EFA3}">
      <dgm:prSet/>
      <dgm:spPr/>
      <dgm:t>
        <a:bodyPr/>
        <a:lstStyle/>
        <a:p>
          <a:r>
            <a:rPr lang="en-US" b="0"/>
            <a:t>"</a:t>
          </a:r>
          <a:r>
            <a:rPr lang="en-US" b="0" i="1"/>
            <a:t>Gentile cliente, il tuo conto è stato bloccato per attività sospette. Verifica subito la tua identità accedendo al link: www-bancasicura.com per evitare la chiusura del conto. Grazie, Servizio Clienti."</a:t>
          </a:r>
          <a:endParaRPr lang="en-US"/>
        </a:p>
      </dgm:t>
    </dgm:pt>
    <dgm:pt modelId="{ABB004C0-AD6F-45A2-8CA7-2CA53044C7E6}" type="parTrans" cxnId="{69CD6D9A-A994-4A6B-A487-37BC6A58D8B5}">
      <dgm:prSet/>
      <dgm:spPr/>
      <dgm:t>
        <a:bodyPr/>
        <a:lstStyle/>
        <a:p>
          <a:endParaRPr lang="en-US"/>
        </a:p>
      </dgm:t>
    </dgm:pt>
    <dgm:pt modelId="{5AB52BF3-95D2-4FDB-A592-0795EB446339}" type="sibTrans" cxnId="{69CD6D9A-A994-4A6B-A487-37BC6A58D8B5}">
      <dgm:prSet/>
      <dgm:spPr/>
      <dgm:t>
        <a:bodyPr/>
        <a:lstStyle/>
        <a:p>
          <a:endParaRPr lang="en-US"/>
        </a:p>
      </dgm:t>
    </dgm:pt>
    <dgm:pt modelId="{884F74E1-7CA6-43FC-AE75-788E1DE734F7}">
      <dgm:prSet/>
      <dgm:spPr/>
      <dgm:t>
        <a:bodyPr/>
        <a:lstStyle/>
        <a:p>
          <a:r>
            <a:rPr lang="en-US" b="0"/>
            <a:t>❌ ATTENZIONE: La banca NON invia messaggi con link per sbloccare il conto!</a:t>
          </a:r>
          <a:endParaRPr lang="en-US"/>
        </a:p>
      </dgm:t>
    </dgm:pt>
    <dgm:pt modelId="{030CDAA3-306A-411A-AAF1-0E698BE60CE9}" type="parTrans" cxnId="{97C2BB42-1EBA-4B69-8452-B7FA74ACDFEB}">
      <dgm:prSet/>
      <dgm:spPr/>
      <dgm:t>
        <a:bodyPr/>
        <a:lstStyle/>
        <a:p>
          <a:endParaRPr lang="en-US"/>
        </a:p>
      </dgm:t>
    </dgm:pt>
    <dgm:pt modelId="{838B739F-161B-428F-A531-1B8520970817}" type="sibTrans" cxnId="{97C2BB42-1EBA-4B69-8452-B7FA74ACDFEB}">
      <dgm:prSet/>
      <dgm:spPr/>
      <dgm:t>
        <a:bodyPr/>
        <a:lstStyle/>
        <a:p>
          <a:endParaRPr lang="en-US"/>
        </a:p>
      </dgm:t>
    </dgm:pt>
    <dgm:pt modelId="{FFE76345-95E4-496E-89B7-79A99DC4D25F}" type="pres">
      <dgm:prSet presAssocID="{2CE3E83C-1EAD-4D3B-AE13-E0174E7CCB2B}" presName="root" presStyleCnt="0">
        <dgm:presLayoutVars>
          <dgm:dir/>
          <dgm:resizeHandles val="exact"/>
        </dgm:presLayoutVars>
      </dgm:prSet>
      <dgm:spPr/>
    </dgm:pt>
    <dgm:pt modelId="{F3685298-69E9-4DAB-8EB3-17150E4EBAA5}" type="pres">
      <dgm:prSet presAssocID="{56D4F057-7255-4A32-92DC-4C8C02A4EFA3}" presName="compNode" presStyleCnt="0"/>
      <dgm:spPr/>
    </dgm:pt>
    <dgm:pt modelId="{B81AA833-D40D-4BD1-9E7B-F1C21443E020}" type="pres">
      <dgm:prSet presAssocID="{56D4F057-7255-4A32-92DC-4C8C02A4EFA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ttotitoli"/>
        </a:ext>
      </dgm:extLst>
    </dgm:pt>
    <dgm:pt modelId="{091C6CA6-F156-45BF-8A4A-739D1B988E32}" type="pres">
      <dgm:prSet presAssocID="{56D4F057-7255-4A32-92DC-4C8C02A4EFA3}" presName="spaceRect" presStyleCnt="0"/>
      <dgm:spPr/>
    </dgm:pt>
    <dgm:pt modelId="{E32858AA-B645-4CD4-BDC8-0B8ECC3674BA}" type="pres">
      <dgm:prSet presAssocID="{56D4F057-7255-4A32-92DC-4C8C02A4EFA3}" presName="textRect" presStyleLbl="revTx" presStyleIdx="0" presStyleCnt="2">
        <dgm:presLayoutVars>
          <dgm:chMax val="1"/>
          <dgm:chPref val="1"/>
        </dgm:presLayoutVars>
      </dgm:prSet>
      <dgm:spPr/>
    </dgm:pt>
    <dgm:pt modelId="{0E1C1817-5F88-48E8-A4B9-EFB0037A8F03}" type="pres">
      <dgm:prSet presAssocID="{5AB52BF3-95D2-4FDB-A592-0795EB446339}" presName="sibTrans" presStyleCnt="0"/>
      <dgm:spPr/>
    </dgm:pt>
    <dgm:pt modelId="{1681BD4F-0AF3-4E81-BB13-EAA53E84A448}" type="pres">
      <dgm:prSet presAssocID="{884F74E1-7CA6-43FC-AE75-788E1DE734F7}" presName="compNode" presStyleCnt="0"/>
      <dgm:spPr/>
    </dgm:pt>
    <dgm:pt modelId="{4DD68C0B-EAB9-4966-894B-B8386545793A}" type="pres">
      <dgm:prSet presAssocID="{884F74E1-7CA6-43FC-AE75-788E1DE734F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blocca"/>
        </a:ext>
      </dgm:extLst>
    </dgm:pt>
    <dgm:pt modelId="{17899F0F-5194-4255-99EB-4C007F407079}" type="pres">
      <dgm:prSet presAssocID="{884F74E1-7CA6-43FC-AE75-788E1DE734F7}" presName="spaceRect" presStyleCnt="0"/>
      <dgm:spPr/>
    </dgm:pt>
    <dgm:pt modelId="{97B2F1B7-440B-42EF-92F6-5019182284C9}" type="pres">
      <dgm:prSet presAssocID="{884F74E1-7CA6-43FC-AE75-788E1DE734F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CFD0320-9B77-4215-8660-73B156385960}" type="presOf" srcId="{2CE3E83C-1EAD-4D3B-AE13-E0174E7CCB2B}" destId="{FFE76345-95E4-496E-89B7-79A99DC4D25F}" srcOrd="0" destOrd="0" presId="urn:microsoft.com/office/officeart/2018/2/layout/IconLabelList"/>
    <dgm:cxn modelId="{97C2BB42-1EBA-4B69-8452-B7FA74ACDFEB}" srcId="{2CE3E83C-1EAD-4D3B-AE13-E0174E7CCB2B}" destId="{884F74E1-7CA6-43FC-AE75-788E1DE734F7}" srcOrd="1" destOrd="0" parTransId="{030CDAA3-306A-411A-AAF1-0E698BE60CE9}" sibTransId="{838B739F-161B-428F-A531-1B8520970817}"/>
    <dgm:cxn modelId="{69CD6D9A-A994-4A6B-A487-37BC6A58D8B5}" srcId="{2CE3E83C-1EAD-4D3B-AE13-E0174E7CCB2B}" destId="{56D4F057-7255-4A32-92DC-4C8C02A4EFA3}" srcOrd="0" destOrd="0" parTransId="{ABB004C0-AD6F-45A2-8CA7-2CA53044C7E6}" sibTransId="{5AB52BF3-95D2-4FDB-A592-0795EB446339}"/>
    <dgm:cxn modelId="{BE40C99B-64BB-4AF5-933E-5F35FA38D2AE}" type="presOf" srcId="{56D4F057-7255-4A32-92DC-4C8C02A4EFA3}" destId="{E32858AA-B645-4CD4-BDC8-0B8ECC3674BA}" srcOrd="0" destOrd="0" presId="urn:microsoft.com/office/officeart/2018/2/layout/IconLabelList"/>
    <dgm:cxn modelId="{78F25EF8-BA7A-4EFD-B89C-767C7A55B1F9}" type="presOf" srcId="{884F74E1-7CA6-43FC-AE75-788E1DE734F7}" destId="{97B2F1B7-440B-42EF-92F6-5019182284C9}" srcOrd="0" destOrd="0" presId="urn:microsoft.com/office/officeart/2018/2/layout/IconLabelList"/>
    <dgm:cxn modelId="{F7691AD3-BC83-4EFF-B2EB-A0E474E0AAB4}" type="presParOf" srcId="{FFE76345-95E4-496E-89B7-79A99DC4D25F}" destId="{F3685298-69E9-4DAB-8EB3-17150E4EBAA5}" srcOrd="0" destOrd="0" presId="urn:microsoft.com/office/officeart/2018/2/layout/IconLabelList"/>
    <dgm:cxn modelId="{46B87421-5B72-4C30-A65D-E402D6EFBD3D}" type="presParOf" srcId="{F3685298-69E9-4DAB-8EB3-17150E4EBAA5}" destId="{B81AA833-D40D-4BD1-9E7B-F1C21443E020}" srcOrd="0" destOrd="0" presId="urn:microsoft.com/office/officeart/2018/2/layout/IconLabelList"/>
    <dgm:cxn modelId="{4D71758E-5BB1-41F4-B276-33568241E495}" type="presParOf" srcId="{F3685298-69E9-4DAB-8EB3-17150E4EBAA5}" destId="{091C6CA6-F156-45BF-8A4A-739D1B988E32}" srcOrd="1" destOrd="0" presId="urn:microsoft.com/office/officeart/2018/2/layout/IconLabelList"/>
    <dgm:cxn modelId="{412A8CF3-257F-4B24-B7D1-32C614E2DDCC}" type="presParOf" srcId="{F3685298-69E9-4DAB-8EB3-17150E4EBAA5}" destId="{E32858AA-B645-4CD4-BDC8-0B8ECC3674BA}" srcOrd="2" destOrd="0" presId="urn:microsoft.com/office/officeart/2018/2/layout/IconLabelList"/>
    <dgm:cxn modelId="{701FF589-7DD4-4C3F-878C-7078AE32BA95}" type="presParOf" srcId="{FFE76345-95E4-496E-89B7-79A99DC4D25F}" destId="{0E1C1817-5F88-48E8-A4B9-EFB0037A8F03}" srcOrd="1" destOrd="0" presId="urn:microsoft.com/office/officeart/2018/2/layout/IconLabelList"/>
    <dgm:cxn modelId="{2944EB8D-9E81-4318-BB2B-BF0B1D00C7C4}" type="presParOf" srcId="{FFE76345-95E4-496E-89B7-79A99DC4D25F}" destId="{1681BD4F-0AF3-4E81-BB13-EAA53E84A448}" srcOrd="2" destOrd="0" presId="urn:microsoft.com/office/officeart/2018/2/layout/IconLabelList"/>
    <dgm:cxn modelId="{F4C7AFD6-A7D1-4708-A7C7-AFDC44918364}" type="presParOf" srcId="{1681BD4F-0AF3-4E81-BB13-EAA53E84A448}" destId="{4DD68C0B-EAB9-4966-894B-B8386545793A}" srcOrd="0" destOrd="0" presId="urn:microsoft.com/office/officeart/2018/2/layout/IconLabelList"/>
    <dgm:cxn modelId="{2306602D-E0DC-4701-BCBF-820AD612A481}" type="presParOf" srcId="{1681BD4F-0AF3-4E81-BB13-EAA53E84A448}" destId="{17899F0F-5194-4255-99EB-4C007F407079}" srcOrd="1" destOrd="0" presId="urn:microsoft.com/office/officeart/2018/2/layout/IconLabelList"/>
    <dgm:cxn modelId="{151237A3-589C-4FFF-8C36-3495F943F000}" type="presParOf" srcId="{1681BD4F-0AF3-4E81-BB13-EAA53E84A448}" destId="{97B2F1B7-440B-42EF-92F6-5019182284C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483A4B-4BAB-4BC8-B9A5-E239619F174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6539692-DCB3-4A9C-9EA5-34B35F74060A}">
      <dgm:prSet/>
      <dgm:spPr/>
      <dgm:t>
        <a:bodyPr/>
        <a:lstStyle/>
        <a:p>
          <a:pPr>
            <a:defRPr cap="all"/>
          </a:pPr>
          <a:r>
            <a:rPr lang="en-US" b="0"/>
            <a:t>"</a:t>
          </a:r>
          <a:r>
            <a:rPr lang="en-US" b="0" i="1"/>
            <a:t>Caro utente, abbiamo notato attività sospette sul tuo account ………... Conferma subito le tue informazioni accedendo al seguente link: www-………..-clienti.com. Se non lo fai entro 24 ore, il tuo account sarà disattivato.</a:t>
          </a:r>
          <a:r>
            <a:rPr lang="en-US" b="0"/>
            <a:t>"</a:t>
          </a:r>
          <a:endParaRPr lang="en-US"/>
        </a:p>
      </dgm:t>
    </dgm:pt>
    <dgm:pt modelId="{62DB1550-1249-419C-91E9-91A84D13829E}" type="parTrans" cxnId="{9D7E19D7-4B01-4AF2-B9FD-C1E7CF630704}">
      <dgm:prSet/>
      <dgm:spPr/>
      <dgm:t>
        <a:bodyPr/>
        <a:lstStyle/>
        <a:p>
          <a:endParaRPr lang="en-US"/>
        </a:p>
      </dgm:t>
    </dgm:pt>
    <dgm:pt modelId="{19AAADCD-B656-4ADB-AEB4-2DBD6BC2836F}" type="sibTrans" cxnId="{9D7E19D7-4B01-4AF2-B9FD-C1E7CF630704}">
      <dgm:prSet/>
      <dgm:spPr/>
      <dgm:t>
        <a:bodyPr/>
        <a:lstStyle/>
        <a:p>
          <a:endParaRPr lang="en-US"/>
        </a:p>
      </dgm:t>
    </dgm:pt>
    <dgm:pt modelId="{83DBE7C5-4A86-483B-B624-AD0C1C63D69B}">
      <dgm:prSet/>
      <dgm:spPr/>
      <dgm:t>
        <a:bodyPr/>
        <a:lstStyle/>
        <a:p>
          <a:pPr>
            <a:defRPr cap="all"/>
          </a:pPr>
          <a:r>
            <a:rPr lang="en-US" b="0"/>
            <a:t>⚠ Verifica sempre il mittente e non cliccare su link sospetti!</a:t>
          </a:r>
          <a:endParaRPr lang="en-US"/>
        </a:p>
      </dgm:t>
    </dgm:pt>
    <dgm:pt modelId="{43AA79F3-F2D4-4B1A-864A-FEFFCF1B8BA8}" type="parTrans" cxnId="{1A5E01AD-0B7D-4ACF-A5B6-F653A155E5CE}">
      <dgm:prSet/>
      <dgm:spPr/>
      <dgm:t>
        <a:bodyPr/>
        <a:lstStyle/>
        <a:p>
          <a:endParaRPr lang="en-US"/>
        </a:p>
      </dgm:t>
    </dgm:pt>
    <dgm:pt modelId="{ED9665E2-A1EE-4F5E-9D6D-3984C1D45745}" type="sibTrans" cxnId="{1A5E01AD-0B7D-4ACF-A5B6-F653A155E5CE}">
      <dgm:prSet/>
      <dgm:spPr/>
      <dgm:t>
        <a:bodyPr/>
        <a:lstStyle/>
        <a:p>
          <a:endParaRPr lang="en-US"/>
        </a:p>
      </dgm:t>
    </dgm:pt>
    <dgm:pt modelId="{DF2DB9C2-AC2F-458A-8B9A-34D7C08316C0}" type="pres">
      <dgm:prSet presAssocID="{D0483A4B-4BAB-4BC8-B9A5-E239619F174D}" presName="root" presStyleCnt="0">
        <dgm:presLayoutVars>
          <dgm:dir/>
          <dgm:resizeHandles val="exact"/>
        </dgm:presLayoutVars>
      </dgm:prSet>
      <dgm:spPr/>
    </dgm:pt>
    <dgm:pt modelId="{E6BEE029-8CAC-410D-B9B5-FD113DB52A94}" type="pres">
      <dgm:prSet presAssocID="{06539692-DCB3-4A9C-9EA5-34B35F74060A}" presName="compNode" presStyleCnt="0"/>
      <dgm:spPr/>
    </dgm:pt>
    <dgm:pt modelId="{3E941DFE-C83F-4954-A718-F20B5A248096}" type="pres">
      <dgm:prSet presAssocID="{06539692-DCB3-4A9C-9EA5-34B35F74060A}" presName="iconBgRect" presStyleLbl="bgShp" presStyleIdx="0" presStyleCnt="2"/>
      <dgm:spPr/>
    </dgm:pt>
    <dgm:pt modelId="{1607FE9B-C675-44FB-8631-3F060E228743}" type="pres">
      <dgm:prSet presAssocID="{06539692-DCB3-4A9C-9EA5-34B35F74060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ziato"/>
        </a:ext>
      </dgm:extLst>
    </dgm:pt>
    <dgm:pt modelId="{54CA48AA-97B5-4EF8-8960-080C3D82D89F}" type="pres">
      <dgm:prSet presAssocID="{06539692-DCB3-4A9C-9EA5-34B35F74060A}" presName="spaceRect" presStyleCnt="0"/>
      <dgm:spPr/>
    </dgm:pt>
    <dgm:pt modelId="{EC001288-F1AE-409E-849D-879ED4AE1A56}" type="pres">
      <dgm:prSet presAssocID="{06539692-DCB3-4A9C-9EA5-34B35F74060A}" presName="textRect" presStyleLbl="revTx" presStyleIdx="0" presStyleCnt="2">
        <dgm:presLayoutVars>
          <dgm:chMax val="1"/>
          <dgm:chPref val="1"/>
        </dgm:presLayoutVars>
      </dgm:prSet>
      <dgm:spPr/>
    </dgm:pt>
    <dgm:pt modelId="{82BE3BB0-6234-4409-8AD5-A0994DED78D5}" type="pres">
      <dgm:prSet presAssocID="{19AAADCD-B656-4ADB-AEB4-2DBD6BC2836F}" presName="sibTrans" presStyleCnt="0"/>
      <dgm:spPr/>
    </dgm:pt>
    <dgm:pt modelId="{9BB9F7AB-4BAE-466E-9DD0-76865A7CA780}" type="pres">
      <dgm:prSet presAssocID="{83DBE7C5-4A86-483B-B624-AD0C1C63D69B}" presName="compNode" presStyleCnt="0"/>
      <dgm:spPr/>
    </dgm:pt>
    <dgm:pt modelId="{C35DD100-AA9C-4647-8EEB-3D95A299C3E0}" type="pres">
      <dgm:prSet presAssocID="{83DBE7C5-4A86-483B-B624-AD0C1C63D69B}" presName="iconBgRect" presStyleLbl="bgShp" presStyleIdx="1" presStyleCnt="2"/>
      <dgm:spPr/>
    </dgm:pt>
    <dgm:pt modelId="{7AA164DD-AAF5-48F2-B9CE-DEFC2387D5A8}" type="pres">
      <dgm:prSet presAssocID="{83DBE7C5-4A86-483B-B624-AD0C1C63D69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94AF1B1-374E-4132-94F6-581BB5FC498A}" type="pres">
      <dgm:prSet presAssocID="{83DBE7C5-4A86-483B-B624-AD0C1C63D69B}" presName="spaceRect" presStyleCnt="0"/>
      <dgm:spPr/>
    </dgm:pt>
    <dgm:pt modelId="{B392C763-7BA8-487D-8CDC-8E184DD01219}" type="pres">
      <dgm:prSet presAssocID="{83DBE7C5-4A86-483B-B624-AD0C1C63D69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123E343-1F88-4E44-B21B-ADD69CE71D35}" type="presOf" srcId="{83DBE7C5-4A86-483B-B624-AD0C1C63D69B}" destId="{B392C763-7BA8-487D-8CDC-8E184DD01219}" srcOrd="0" destOrd="0" presId="urn:microsoft.com/office/officeart/2018/5/layout/IconCircleLabelList"/>
    <dgm:cxn modelId="{8E4D0B7F-A498-4056-B946-5299E5FF1450}" type="presOf" srcId="{D0483A4B-4BAB-4BC8-B9A5-E239619F174D}" destId="{DF2DB9C2-AC2F-458A-8B9A-34D7C08316C0}" srcOrd="0" destOrd="0" presId="urn:microsoft.com/office/officeart/2018/5/layout/IconCircleLabelList"/>
    <dgm:cxn modelId="{1112BEA9-ED2B-4576-B19D-2B6F418B2F20}" type="presOf" srcId="{06539692-DCB3-4A9C-9EA5-34B35F74060A}" destId="{EC001288-F1AE-409E-849D-879ED4AE1A56}" srcOrd="0" destOrd="0" presId="urn:microsoft.com/office/officeart/2018/5/layout/IconCircleLabelList"/>
    <dgm:cxn modelId="{1A5E01AD-0B7D-4ACF-A5B6-F653A155E5CE}" srcId="{D0483A4B-4BAB-4BC8-B9A5-E239619F174D}" destId="{83DBE7C5-4A86-483B-B624-AD0C1C63D69B}" srcOrd="1" destOrd="0" parTransId="{43AA79F3-F2D4-4B1A-864A-FEFFCF1B8BA8}" sibTransId="{ED9665E2-A1EE-4F5E-9D6D-3984C1D45745}"/>
    <dgm:cxn modelId="{9D7E19D7-4B01-4AF2-B9FD-C1E7CF630704}" srcId="{D0483A4B-4BAB-4BC8-B9A5-E239619F174D}" destId="{06539692-DCB3-4A9C-9EA5-34B35F74060A}" srcOrd="0" destOrd="0" parTransId="{62DB1550-1249-419C-91E9-91A84D13829E}" sibTransId="{19AAADCD-B656-4ADB-AEB4-2DBD6BC2836F}"/>
    <dgm:cxn modelId="{398A5E90-B092-4A94-B67F-83E4A2A1E404}" type="presParOf" srcId="{DF2DB9C2-AC2F-458A-8B9A-34D7C08316C0}" destId="{E6BEE029-8CAC-410D-B9B5-FD113DB52A94}" srcOrd="0" destOrd="0" presId="urn:microsoft.com/office/officeart/2018/5/layout/IconCircleLabelList"/>
    <dgm:cxn modelId="{088C3CA0-3853-476E-AD2A-86455BC7BD1C}" type="presParOf" srcId="{E6BEE029-8CAC-410D-B9B5-FD113DB52A94}" destId="{3E941DFE-C83F-4954-A718-F20B5A248096}" srcOrd="0" destOrd="0" presId="urn:microsoft.com/office/officeart/2018/5/layout/IconCircleLabelList"/>
    <dgm:cxn modelId="{68FF42E9-7D4D-4DC6-9538-28CA155FD7B3}" type="presParOf" srcId="{E6BEE029-8CAC-410D-B9B5-FD113DB52A94}" destId="{1607FE9B-C675-44FB-8631-3F060E228743}" srcOrd="1" destOrd="0" presId="urn:microsoft.com/office/officeart/2018/5/layout/IconCircleLabelList"/>
    <dgm:cxn modelId="{2D10BAE6-8114-4103-8657-1E05109D8271}" type="presParOf" srcId="{E6BEE029-8CAC-410D-B9B5-FD113DB52A94}" destId="{54CA48AA-97B5-4EF8-8960-080C3D82D89F}" srcOrd="2" destOrd="0" presId="urn:microsoft.com/office/officeart/2018/5/layout/IconCircleLabelList"/>
    <dgm:cxn modelId="{E98F3546-CAB3-45C2-8D51-323BD8601932}" type="presParOf" srcId="{E6BEE029-8CAC-410D-B9B5-FD113DB52A94}" destId="{EC001288-F1AE-409E-849D-879ED4AE1A56}" srcOrd="3" destOrd="0" presId="urn:microsoft.com/office/officeart/2018/5/layout/IconCircleLabelList"/>
    <dgm:cxn modelId="{8E4B5624-D250-4AC7-AB95-35413D9DA23F}" type="presParOf" srcId="{DF2DB9C2-AC2F-458A-8B9A-34D7C08316C0}" destId="{82BE3BB0-6234-4409-8AD5-A0994DED78D5}" srcOrd="1" destOrd="0" presId="urn:microsoft.com/office/officeart/2018/5/layout/IconCircleLabelList"/>
    <dgm:cxn modelId="{25EBF547-51AB-4C9F-8EF8-6D927CD6F5A5}" type="presParOf" srcId="{DF2DB9C2-AC2F-458A-8B9A-34D7C08316C0}" destId="{9BB9F7AB-4BAE-466E-9DD0-76865A7CA780}" srcOrd="2" destOrd="0" presId="urn:microsoft.com/office/officeart/2018/5/layout/IconCircleLabelList"/>
    <dgm:cxn modelId="{5BE8F589-0407-4A66-BE8F-56600740110D}" type="presParOf" srcId="{9BB9F7AB-4BAE-466E-9DD0-76865A7CA780}" destId="{C35DD100-AA9C-4647-8EEB-3D95A299C3E0}" srcOrd="0" destOrd="0" presId="urn:microsoft.com/office/officeart/2018/5/layout/IconCircleLabelList"/>
    <dgm:cxn modelId="{A58B0EC9-3D66-4AB2-B9B8-FC0F6857E339}" type="presParOf" srcId="{9BB9F7AB-4BAE-466E-9DD0-76865A7CA780}" destId="{7AA164DD-AAF5-48F2-B9CE-DEFC2387D5A8}" srcOrd="1" destOrd="0" presId="urn:microsoft.com/office/officeart/2018/5/layout/IconCircleLabelList"/>
    <dgm:cxn modelId="{BC205F77-CBA9-4BB7-9888-F516FA2885EF}" type="presParOf" srcId="{9BB9F7AB-4BAE-466E-9DD0-76865A7CA780}" destId="{594AF1B1-374E-4132-94F6-581BB5FC498A}" srcOrd="2" destOrd="0" presId="urn:microsoft.com/office/officeart/2018/5/layout/IconCircleLabelList"/>
    <dgm:cxn modelId="{93F836D7-D766-42E1-A9BC-23155F8A6620}" type="presParOf" srcId="{9BB9F7AB-4BAE-466E-9DD0-76865A7CA780}" destId="{B392C763-7BA8-487D-8CDC-8E184DD0121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373D64-EC1A-46D3-A416-5DC4784676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B3F9857-676F-4E12-83F3-B1AA07943CAD}">
      <dgm:prSet/>
      <dgm:spPr/>
      <dgm:t>
        <a:bodyPr/>
        <a:lstStyle/>
        <a:p>
          <a:r>
            <a:rPr lang="en-US" b="0"/>
            <a:t>Usare internet è comodo, ma è importante fare attenzione per proteggere i propri dati.</a:t>
          </a:r>
          <a:endParaRPr lang="en-US"/>
        </a:p>
      </dgm:t>
    </dgm:pt>
    <dgm:pt modelId="{A0871481-ABD3-43AA-8E21-721CB4A746B4}" type="parTrans" cxnId="{F37A685D-F2B1-413A-988E-54F314E8EA92}">
      <dgm:prSet/>
      <dgm:spPr/>
      <dgm:t>
        <a:bodyPr/>
        <a:lstStyle/>
        <a:p>
          <a:endParaRPr lang="en-US"/>
        </a:p>
      </dgm:t>
    </dgm:pt>
    <dgm:pt modelId="{5BCB7CB3-12E7-461D-BE6A-4D2EECD32CB5}" type="sibTrans" cxnId="{F37A685D-F2B1-413A-988E-54F314E8EA92}">
      <dgm:prSet/>
      <dgm:spPr/>
      <dgm:t>
        <a:bodyPr/>
        <a:lstStyle/>
        <a:p>
          <a:endParaRPr lang="en-US"/>
        </a:p>
      </dgm:t>
    </dgm:pt>
    <dgm:pt modelId="{9C3B728F-FB32-4FCE-B0DA-5CF6960A9E79}">
      <dgm:prSet/>
      <dgm:spPr/>
      <dgm:t>
        <a:bodyPr/>
        <a:lstStyle/>
        <a:p>
          <a:r>
            <a:rPr lang="en-US" b="0"/>
            <a:t>Ecco 3 regole d'oro per la tua sicurezza </a:t>
          </a:r>
          <a:endParaRPr lang="en-US"/>
        </a:p>
      </dgm:t>
    </dgm:pt>
    <dgm:pt modelId="{0A168AD4-4AEE-49FF-8AFB-BAB971C3D283}" type="parTrans" cxnId="{5993C5AB-267C-4636-9086-06C4948301F8}">
      <dgm:prSet/>
      <dgm:spPr/>
      <dgm:t>
        <a:bodyPr/>
        <a:lstStyle/>
        <a:p>
          <a:endParaRPr lang="en-US"/>
        </a:p>
      </dgm:t>
    </dgm:pt>
    <dgm:pt modelId="{F98550A0-A5C1-429E-ABDE-60E636A0B3F5}" type="sibTrans" cxnId="{5993C5AB-267C-4636-9086-06C4948301F8}">
      <dgm:prSet/>
      <dgm:spPr/>
      <dgm:t>
        <a:bodyPr/>
        <a:lstStyle/>
        <a:p>
          <a:endParaRPr lang="en-US"/>
        </a:p>
      </dgm:t>
    </dgm:pt>
    <dgm:pt modelId="{131BA4EF-3000-4DEE-8A29-019C73A4A300}">
      <dgm:prSet/>
      <dgm:spPr/>
      <dgm:t>
        <a:bodyPr/>
        <a:lstStyle/>
        <a:p>
          <a:r>
            <a:rPr lang="en-US" b="1"/>
            <a:t>Attenzione alle truffe (phishing)</a:t>
          </a:r>
          <a:r>
            <a:rPr lang="en-US" b="0"/>
            <a:t>: Non cliccare mai su link contenuti in email o messaggi sospetti che ti chiedono con urgenza di inserire le tue password</a:t>
          </a:r>
          <a:endParaRPr lang="en-US"/>
        </a:p>
      </dgm:t>
    </dgm:pt>
    <dgm:pt modelId="{D686FCDF-59A1-4FB7-BD3C-63400342702A}" type="parTrans" cxnId="{0B0B649C-8338-4E00-8ECA-147EC5AF2135}">
      <dgm:prSet/>
      <dgm:spPr/>
      <dgm:t>
        <a:bodyPr/>
        <a:lstStyle/>
        <a:p>
          <a:endParaRPr lang="en-US"/>
        </a:p>
      </dgm:t>
    </dgm:pt>
    <dgm:pt modelId="{6D5ED15B-FF85-481F-B01C-392BB3226C05}" type="sibTrans" cxnId="{0B0B649C-8338-4E00-8ECA-147EC5AF2135}">
      <dgm:prSet/>
      <dgm:spPr/>
      <dgm:t>
        <a:bodyPr/>
        <a:lstStyle/>
        <a:p>
          <a:endParaRPr lang="en-US"/>
        </a:p>
      </dgm:t>
    </dgm:pt>
    <dgm:pt modelId="{BC77237D-C929-494D-996A-B2692FF72CE8}">
      <dgm:prSet/>
      <dgm:spPr/>
      <dgm:t>
        <a:bodyPr/>
        <a:lstStyle/>
        <a:p>
          <a:r>
            <a:rPr lang="en-US" b="1"/>
            <a:t>Controlla l'indirizzo del sito</a:t>
          </a:r>
          <a:r>
            <a:rPr lang="en-US" b="0"/>
            <a:t>: Prima di inserire i tuoi dati, verifica sempre che il sito sia quello ufficiale dell'ente (es. inps.it, agenziaentrate.gov.it)</a:t>
          </a:r>
          <a:endParaRPr lang="en-US"/>
        </a:p>
      </dgm:t>
    </dgm:pt>
    <dgm:pt modelId="{B330DC42-B1B2-4FBD-BD69-13B6FEF5F6D4}" type="parTrans" cxnId="{DEF90116-AABC-4443-A57F-50AE842DBB93}">
      <dgm:prSet/>
      <dgm:spPr/>
      <dgm:t>
        <a:bodyPr/>
        <a:lstStyle/>
        <a:p>
          <a:endParaRPr lang="en-US"/>
        </a:p>
      </dgm:t>
    </dgm:pt>
    <dgm:pt modelId="{B047BBF3-6EE7-483E-9E00-467DC27D6C5B}" type="sibTrans" cxnId="{DEF90116-AABC-4443-A57F-50AE842DBB93}">
      <dgm:prSet/>
      <dgm:spPr/>
      <dgm:t>
        <a:bodyPr/>
        <a:lstStyle/>
        <a:p>
          <a:endParaRPr lang="en-US"/>
        </a:p>
      </dgm:t>
    </dgm:pt>
    <dgm:pt modelId="{01E9C75D-95D1-47CA-932B-96EAD88A8593}">
      <dgm:prSet/>
      <dgm:spPr/>
      <dgm:t>
        <a:bodyPr/>
        <a:lstStyle/>
        <a:p>
          <a:r>
            <a:rPr lang="en-US" b="1"/>
            <a:t>Proteggi i tuoi dispositivi</a:t>
          </a:r>
          <a:r>
            <a:rPr lang="en-US" b="0"/>
            <a:t>: Mantieni il tuo computer e il tuo telefonino aggiornati e installa un buon antivirus</a:t>
          </a:r>
          <a:endParaRPr lang="en-US"/>
        </a:p>
      </dgm:t>
    </dgm:pt>
    <dgm:pt modelId="{1460A06E-D540-4E8B-814C-E4058532B3D9}" type="parTrans" cxnId="{A0B5A221-454C-4BF7-9E12-FD98C64B90C3}">
      <dgm:prSet/>
      <dgm:spPr/>
      <dgm:t>
        <a:bodyPr/>
        <a:lstStyle/>
        <a:p>
          <a:endParaRPr lang="en-US"/>
        </a:p>
      </dgm:t>
    </dgm:pt>
    <dgm:pt modelId="{6B575BA2-21AF-4939-A427-EA0A715B46E9}" type="sibTrans" cxnId="{A0B5A221-454C-4BF7-9E12-FD98C64B90C3}">
      <dgm:prSet/>
      <dgm:spPr/>
      <dgm:t>
        <a:bodyPr/>
        <a:lstStyle/>
        <a:p>
          <a:endParaRPr lang="en-US"/>
        </a:p>
      </dgm:t>
    </dgm:pt>
    <dgm:pt modelId="{593F9CC2-7414-496B-A6FB-1EF990F43222}" type="pres">
      <dgm:prSet presAssocID="{07373D64-EC1A-46D3-A416-5DC4784676E1}" presName="root" presStyleCnt="0">
        <dgm:presLayoutVars>
          <dgm:dir/>
          <dgm:resizeHandles val="exact"/>
        </dgm:presLayoutVars>
      </dgm:prSet>
      <dgm:spPr/>
    </dgm:pt>
    <dgm:pt modelId="{567C662C-17CD-4507-8C1C-1A4B9EA93513}" type="pres">
      <dgm:prSet presAssocID="{6B3F9857-676F-4E12-83F3-B1AA07943CAD}" presName="compNode" presStyleCnt="0"/>
      <dgm:spPr/>
    </dgm:pt>
    <dgm:pt modelId="{459E9EE4-44A0-454C-B570-9AEF16582F96}" type="pres">
      <dgm:prSet presAssocID="{6B3F9857-676F-4E12-83F3-B1AA07943CAD}" presName="bgRect" presStyleLbl="bgShp" presStyleIdx="0" presStyleCnt="5"/>
      <dgm:spPr/>
    </dgm:pt>
    <dgm:pt modelId="{16EE5CE2-F871-42FA-ABD4-245E81F6C0B9}" type="pres">
      <dgm:prSet presAssocID="{6B3F9857-676F-4E12-83F3-B1AA07943CA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cca"/>
        </a:ext>
      </dgm:extLst>
    </dgm:pt>
    <dgm:pt modelId="{7AB13204-2D35-41A7-838A-358F4CC5AAA6}" type="pres">
      <dgm:prSet presAssocID="{6B3F9857-676F-4E12-83F3-B1AA07943CAD}" presName="spaceRect" presStyleCnt="0"/>
      <dgm:spPr/>
    </dgm:pt>
    <dgm:pt modelId="{ADBDCA33-013A-491F-9FEB-18A5E3AA7E6D}" type="pres">
      <dgm:prSet presAssocID="{6B3F9857-676F-4E12-83F3-B1AA07943CAD}" presName="parTx" presStyleLbl="revTx" presStyleIdx="0" presStyleCnt="5">
        <dgm:presLayoutVars>
          <dgm:chMax val="0"/>
          <dgm:chPref val="0"/>
        </dgm:presLayoutVars>
      </dgm:prSet>
      <dgm:spPr/>
    </dgm:pt>
    <dgm:pt modelId="{F6B39B55-125A-4452-A7C8-4C158CCE8E0B}" type="pres">
      <dgm:prSet presAssocID="{5BCB7CB3-12E7-461D-BE6A-4D2EECD32CB5}" presName="sibTrans" presStyleCnt="0"/>
      <dgm:spPr/>
    </dgm:pt>
    <dgm:pt modelId="{15E4B4FE-5D21-4AB2-A95A-B8FCDF1F9C79}" type="pres">
      <dgm:prSet presAssocID="{9C3B728F-FB32-4FCE-B0DA-5CF6960A9E79}" presName="compNode" presStyleCnt="0"/>
      <dgm:spPr/>
    </dgm:pt>
    <dgm:pt modelId="{10355650-5372-4850-BAFF-7E590ED6BC27}" type="pres">
      <dgm:prSet presAssocID="{9C3B728F-FB32-4FCE-B0DA-5CF6960A9E79}" presName="bgRect" presStyleLbl="bgShp" presStyleIdx="1" presStyleCnt="5"/>
      <dgm:spPr/>
    </dgm:pt>
    <dgm:pt modelId="{E2FB2075-D08F-40F4-942C-3BDBB79BB7B6}" type="pres">
      <dgm:prSet presAssocID="{9C3B728F-FB32-4FCE-B0DA-5CF6960A9E7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F03442BF-6CCE-49AE-BF28-6DD1CC053B7C}" type="pres">
      <dgm:prSet presAssocID="{9C3B728F-FB32-4FCE-B0DA-5CF6960A9E79}" presName="spaceRect" presStyleCnt="0"/>
      <dgm:spPr/>
    </dgm:pt>
    <dgm:pt modelId="{0B0AD1CE-82B1-43D5-BC9F-80305A0B2A0A}" type="pres">
      <dgm:prSet presAssocID="{9C3B728F-FB32-4FCE-B0DA-5CF6960A9E79}" presName="parTx" presStyleLbl="revTx" presStyleIdx="1" presStyleCnt="5">
        <dgm:presLayoutVars>
          <dgm:chMax val="0"/>
          <dgm:chPref val="0"/>
        </dgm:presLayoutVars>
      </dgm:prSet>
      <dgm:spPr/>
    </dgm:pt>
    <dgm:pt modelId="{46A28ABB-7B3F-45E0-862C-0ECD06EE7F5A}" type="pres">
      <dgm:prSet presAssocID="{F98550A0-A5C1-429E-ABDE-60E636A0B3F5}" presName="sibTrans" presStyleCnt="0"/>
      <dgm:spPr/>
    </dgm:pt>
    <dgm:pt modelId="{8BC750F0-EA87-4D46-AF3D-67C311FD1B75}" type="pres">
      <dgm:prSet presAssocID="{131BA4EF-3000-4DEE-8A29-019C73A4A300}" presName="compNode" presStyleCnt="0"/>
      <dgm:spPr/>
    </dgm:pt>
    <dgm:pt modelId="{D17E3537-9CC0-4DCD-B87B-C7C2971A5DE8}" type="pres">
      <dgm:prSet presAssocID="{131BA4EF-3000-4DEE-8A29-019C73A4A300}" presName="bgRect" presStyleLbl="bgShp" presStyleIdx="2" presStyleCnt="5"/>
      <dgm:spPr/>
    </dgm:pt>
    <dgm:pt modelId="{65A1E490-B6FF-40E8-81F7-B2F2B6B183D4}" type="pres">
      <dgm:prSet presAssocID="{131BA4EF-3000-4DEE-8A29-019C73A4A30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sta elettronica"/>
        </a:ext>
      </dgm:extLst>
    </dgm:pt>
    <dgm:pt modelId="{716A647B-600B-4CCC-97C3-A166CCB51603}" type="pres">
      <dgm:prSet presAssocID="{131BA4EF-3000-4DEE-8A29-019C73A4A300}" presName="spaceRect" presStyleCnt="0"/>
      <dgm:spPr/>
    </dgm:pt>
    <dgm:pt modelId="{1791A0B1-21A3-4A6D-888F-01FB2CEF8475}" type="pres">
      <dgm:prSet presAssocID="{131BA4EF-3000-4DEE-8A29-019C73A4A300}" presName="parTx" presStyleLbl="revTx" presStyleIdx="2" presStyleCnt="5">
        <dgm:presLayoutVars>
          <dgm:chMax val="0"/>
          <dgm:chPref val="0"/>
        </dgm:presLayoutVars>
      </dgm:prSet>
      <dgm:spPr/>
    </dgm:pt>
    <dgm:pt modelId="{4411D8F6-9E21-47CD-AB56-366D1F7545E0}" type="pres">
      <dgm:prSet presAssocID="{6D5ED15B-FF85-481F-B01C-392BB3226C05}" presName="sibTrans" presStyleCnt="0"/>
      <dgm:spPr/>
    </dgm:pt>
    <dgm:pt modelId="{A4FF3465-8942-49CF-B2AF-B8DB06889D3A}" type="pres">
      <dgm:prSet presAssocID="{BC77237D-C929-494D-996A-B2692FF72CE8}" presName="compNode" presStyleCnt="0"/>
      <dgm:spPr/>
    </dgm:pt>
    <dgm:pt modelId="{24180848-BE64-431F-A7BD-CEA958F917E8}" type="pres">
      <dgm:prSet presAssocID="{BC77237D-C929-494D-996A-B2692FF72CE8}" presName="bgRect" presStyleLbl="bgShp" presStyleIdx="3" presStyleCnt="5"/>
      <dgm:spPr/>
    </dgm:pt>
    <dgm:pt modelId="{34E93A67-F6B2-4640-B923-FC6CB3FA2A38}" type="pres">
      <dgm:prSet presAssocID="{BC77237D-C929-494D-996A-B2692FF72CE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vestigatore"/>
        </a:ext>
      </dgm:extLst>
    </dgm:pt>
    <dgm:pt modelId="{6AA8814B-806A-4EDD-B023-5216F5ED88D0}" type="pres">
      <dgm:prSet presAssocID="{BC77237D-C929-494D-996A-B2692FF72CE8}" presName="spaceRect" presStyleCnt="0"/>
      <dgm:spPr/>
    </dgm:pt>
    <dgm:pt modelId="{CF04BC02-F467-4E50-9D2B-2BE83B7A1F1D}" type="pres">
      <dgm:prSet presAssocID="{BC77237D-C929-494D-996A-B2692FF72CE8}" presName="parTx" presStyleLbl="revTx" presStyleIdx="3" presStyleCnt="5">
        <dgm:presLayoutVars>
          <dgm:chMax val="0"/>
          <dgm:chPref val="0"/>
        </dgm:presLayoutVars>
      </dgm:prSet>
      <dgm:spPr/>
    </dgm:pt>
    <dgm:pt modelId="{429D3AED-C471-4A2F-ABFB-7C90EB4D1BCC}" type="pres">
      <dgm:prSet presAssocID="{B047BBF3-6EE7-483E-9E00-467DC27D6C5B}" presName="sibTrans" presStyleCnt="0"/>
      <dgm:spPr/>
    </dgm:pt>
    <dgm:pt modelId="{673F7D09-8D56-4842-8B98-04736C657F00}" type="pres">
      <dgm:prSet presAssocID="{01E9C75D-95D1-47CA-932B-96EAD88A8593}" presName="compNode" presStyleCnt="0"/>
      <dgm:spPr/>
    </dgm:pt>
    <dgm:pt modelId="{E92B617C-9D71-46CA-B967-F32E9D50F64F}" type="pres">
      <dgm:prSet presAssocID="{01E9C75D-95D1-47CA-932B-96EAD88A8593}" presName="bgRect" presStyleLbl="bgShp" presStyleIdx="4" presStyleCnt="5"/>
      <dgm:spPr/>
    </dgm:pt>
    <dgm:pt modelId="{62360A72-A811-45BA-A761-30321AE27295}" type="pres">
      <dgm:prSet presAssocID="{01E9C75D-95D1-47CA-932B-96EAD88A859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3F83333-487C-4144-95DE-16C5D22941DD}" type="pres">
      <dgm:prSet presAssocID="{01E9C75D-95D1-47CA-932B-96EAD88A8593}" presName="spaceRect" presStyleCnt="0"/>
      <dgm:spPr/>
    </dgm:pt>
    <dgm:pt modelId="{67F7D506-E87A-4871-9EBD-E26C1C79C48E}" type="pres">
      <dgm:prSet presAssocID="{01E9C75D-95D1-47CA-932B-96EAD88A859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17D0815-7076-4EDD-99E1-58B083F82C9A}" type="presOf" srcId="{BC77237D-C929-494D-996A-B2692FF72CE8}" destId="{CF04BC02-F467-4E50-9D2B-2BE83B7A1F1D}" srcOrd="0" destOrd="0" presId="urn:microsoft.com/office/officeart/2018/2/layout/IconVerticalSolidList"/>
    <dgm:cxn modelId="{DEF90116-AABC-4443-A57F-50AE842DBB93}" srcId="{07373D64-EC1A-46D3-A416-5DC4784676E1}" destId="{BC77237D-C929-494D-996A-B2692FF72CE8}" srcOrd="3" destOrd="0" parTransId="{B330DC42-B1B2-4FBD-BD69-13B6FEF5F6D4}" sibTransId="{B047BBF3-6EE7-483E-9E00-467DC27D6C5B}"/>
    <dgm:cxn modelId="{A0B5A221-454C-4BF7-9E12-FD98C64B90C3}" srcId="{07373D64-EC1A-46D3-A416-5DC4784676E1}" destId="{01E9C75D-95D1-47CA-932B-96EAD88A8593}" srcOrd="4" destOrd="0" parTransId="{1460A06E-D540-4E8B-814C-E4058532B3D9}" sibTransId="{6B575BA2-21AF-4939-A427-EA0A715B46E9}"/>
    <dgm:cxn modelId="{F37A685D-F2B1-413A-988E-54F314E8EA92}" srcId="{07373D64-EC1A-46D3-A416-5DC4784676E1}" destId="{6B3F9857-676F-4E12-83F3-B1AA07943CAD}" srcOrd="0" destOrd="0" parTransId="{A0871481-ABD3-43AA-8E21-721CB4A746B4}" sibTransId="{5BCB7CB3-12E7-461D-BE6A-4D2EECD32CB5}"/>
    <dgm:cxn modelId="{7073BC61-B533-430F-A36E-A5204216300A}" type="presOf" srcId="{01E9C75D-95D1-47CA-932B-96EAD88A8593}" destId="{67F7D506-E87A-4871-9EBD-E26C1C79C48E}" srcOrd="0" destOrd="0" presId="urn:microsoft.com/office/officeart/2018/2/layout/IconVerticalSolidList"/>
    <dgm:cxn modelId="{0819D884-777D-4D02-BDF3-8ABE057D90C7}" type="presOf" srcId="{131BA4EF-3000-4DEE-8A29-019C73A4A300}" destId="{1791A0B1-21A3-4A6D-888F-01FB2CEF8475}" srcOrd="0" destOrd="0" presId="urn:microsoft.com/office/officeart/2018/2/layout/IconVerticalSolidList"/>
    <dgm:cxn modelId="{48CB8D85-1B7F-4EA8-B83F-FCDA6341592D}" type="presOf" srcId="{9C3B728F-FB32-4FCE-B0DA-5CF6960A9E79}" destId="{0B0AD1CE-82B1-43D5-BC9F-80305A0B2A0A}" srcOrd="0" destOrd="0" presId="urn:microsoft.com/office/officeart/2018/2/layout/IconVerticalSolidList"/>
    <dgm:cxn modelId="{0B0B649C-8338-4E00-8ECA-147EC5AF2135}" srcId="{07373D64-EC1A-46D3-A416-5DC4784676E1}" destId="{131BA4EF-3000-4DEE-8A29-019C73A4A300}" srcOrd="2" destOrd="0" parTransId="{D686FCDF-59A1-4FB7-BD3C-63400342702A}" sibTransId="{6D5ED15B-FF85-481F-B01C-392BB3226C05}"/>
    <dgm:cxn modelId="{5993C5AB-267C-4636-9086-06C4948301F8}" srcId="{07373D64-EC1A-46D3-A416-5DC4784676E1}" destId="{9C3B728F-FB32-4FCE-B0DA-5CF6960A9E79}" srcOrd="1" destOrd="0" parTransId="{0A168AD4-4AEE-49FF-8AFB-BAB971C3D283}" sibTransId="{F98550A0-A5C1-429E-ABDE-60E636A0B3F5}"/>
    <dgm:cxn modelId="{6CFA55B4-AA9B-47AA-BAD8-D1A02E893147}" type="presOf" srcId="{07373D64-EC1A-46D3-A416-5DC4784676E1}" destId="{593F9CC2-7414-496B-A6FB-1EF990F43222}" srcOrd="0" destOrd="0" presId="urn:microsoft.com/office/officeart/2018/2/layout/IconVerticalSolidList"/>
    <dgm:cxn modelId="{1CD47EE9-5447-484E-A82D-A2780420C06E}" type="presOf" srcId="{6B3F9857-676F-4E12-83F3-B1AA07943CAD}" destId="{ADBDCA33-013A-491F-9FEB-18A5E3AA7E6D}" srcOrd="0" destOrd="0" presId="urn:microsoft.com/office/officeart/2018/2/layout/IconVerticalSolidList"/>
    <dgm:cxn modelId="{20D82EF3-EF40-43A0-A52F-7890612D2D20}" type="presParOf" srcId="{593F9CC2-7414-496B-A6FB-1EF990F43222}" destId="{567C662C-17CD-4507-8C1C-1A4B9EA93513}" srcOrd="0" destOrd="0" presId="urn:microsoft.com/office/officeart/2018/2/layout/IconVerticalSolidList"/>
    <dgm:cxn modelId="{CB6AE82D-B0F7-4A26-BF8A-4DC311A4F9B4}" type="presParOf" srcId="{567C662C-17CD-4507-8C1C-1A4B9EA93513}" destId="{459E9EE4-44A0-454C-B570-9AEF16582F96}" srcOrd="0" destOrd="0" presId="urn:microsoft.com/office/officeart/2018/2/layout/IconVerticalSolidList"/>
    <dgm:cxn modelId="{A2524B13-F1A4-43F2-AE17-B2E71C787817}" type="presParOf" srcId="{567C662C-17CD-4507-8C1C-1A4B9EA93513}" destId="{16EE5CE2-F871-42FA-ABD4-245E81F6C0B9}" srcOrd="1" destOrd="0" presId="urn:microsoft.com/office/officeart/2018/2/layout/IconVerticalSolidList"/>
    <dgm:cxn modelId="{EB095715-F233-4A92-8E2D-FEB7F68E8DC0}" type="presParOf" srcId="{567C662C-17CD-4507-8C1C-1A4B9EA93513}" destId="{7AB13204-2D35-41A7-838A-358F4CC5AAA6}" srcOrd="2" destOrd="0" presId="urn:microsoft.com/office/officeart/2018/2/layout/IconVerticalSolidList"/>
    <dgm:cxn modelId="{9A6B50EB-B55A-4F7C-950C-082D31D68BB0}" type="presParOf" srcId="{567C662C-17CD-4507-8C1C-1A4B9EA93513}" destId="{ADBDCA33-013A-491F-9FEB-18A5E3AA7E6D}" srcOrd="3" destOrd="0" presId="urn:microsoft.com/office/officeart/2018/2/layout/IconVerticalSolidList"/>
    <dgm:cxn modelId="{F7A3C7B9-5CAF-4B8E-B272-3D39A5AC59F9}" type="presParOf" srcId="{593F9CC2-7414-496B-A6FB-1EF990F43222}" destId="{F6B39B55-125A-4452-A7C8-4C158CCE8E0B}" srcOrd="1" destOrd="0" presId="urn:microsoft.com/office/officeart/2018/2/layout/IconVerticalSolidList"/>
    <dgm:cxn modelId="{E7389736-505D-49B7-8134-FA3FE48EE14C}" type="presParOf" srcId="{593F9CC2-7414-496B-A6FB-1EF990F43222}" destId="{15E4B4FE-5D21-4AB2-A95A-B8FCDF1F9C79}" srcOrd="2" destOrd="0" presId="urn:microsoft.com/office/officeart/2018/2/layout/IconVerticalSolidList"/>
    <dgm:cxn modelId="{E32B1A3A-5113-443E-95F9-80C3FAE4BB1C}" type="presParOf" srcId="{15E4B4FE-5D21-4AB2-A95A-B8FCDF1F9C79}" destId="{10355650-5372-4850-BAFF-7E590ED6BC27}" srcOrd="0" destOrd="0" presId="urn:microsoft.com/office/officeart/2018/2/layout/IconVerticalSolidList"/>
    <dgm:cxn modelId="{ABD97609-B1DF-4805-A8E5-1318FF3F71F6}" type="presParOf" srcId="{15E4B4FE-5D21-4AB2-A95A-B8FCDF1F9C79}" destId="{E2FB2075-D08F-40F4-942C-3BDBB79BB7B6}" srcOrd="1" destOrd="0" presId="urn:microsoft.com/office/officeart/2018/2/layout/IconVerticalSolidList"/>
    <dgm:cxn modelId="{C6500CD3-80F7-42F0-91CF-574159EE08AC}" type="presParOf" srcId="{15E4B4FE-5D21-4AB2-A95A-B8FCDF1F9C79}" destId="{F03442BF-6CCE-49AE-BF28-6DD1CC053B7C}" srcOrd="2" destOrd="0" presId="urn:microsoft.com/office/officeart/2018/2/layout/IconVerticalSolidList"/>
    <dgm:cxn modelId="{7560E1DE-EF3D-47AD-A0B3-1F1DE81BED32}" type="presParOf" srcId="{15E4B4FE-5D21-4AB2-A95A-B8FCDF1F9C79}" destId="{0B0AD1CE-82B1-43D5-BC9F-80305A0B2A0A}" srcOrd="3" destOrd="0" presId="urn:microsoft.com/office/officeart/2018/2/layout/IconVerticalSolidList"/>
    <dgm:cxn modelId="{E3282502-CD18-4393-A83C-AC971123D02C}" type="presParOf" srcId="{593F9CC2-7414-496B-A6FB-1EF990F43222}" destId="{46A28ABB-7B3F-45E0-862C-0ECD06EE7F5A}" srcOrd="3" destOrd="0" presId="urn:microsoft.com/office/officeart/2018/2/layout/IconVerticalSolidList"/>
    <dgm:cxn modelId="{A83900EF-29E8-48A3-BFF0-29EA3ED56347}" type="presParOf" srcId="{593F9CC2-7414-496B-A6FB-1EF990F43222}" destId="{8BC750F0-EA87-4D46-AF3D-67C311FD1B75}" srcOrd="4" destOrd="0" presId="urn:microsoft.com/office/officeart/2018/2/layout/IconVerticalSolidList"/>
    <dgm:cxn modelId="{33EDAFEF-51D0-4874-9765-5DEBF2BC98F4}" type="presParOf" srcId="{8BC750F0-EA87-4D46-AF3D-67C311FD1B75}" destId="{D17E3537-9CC0-4DCD-B87B-C7C2971A5DE8}" srcOrd="0" destOrd="0" presId="urn:microsoft.com/office/officeart/2018/2/layout/IconVerticalSolidList"/>
    <dgm:cxn modelId="{B077E945-062F-4C84-8572-A06A198B88F8}" type="presParOf" srcId="{8BC750F0-EA87-4D46-AF3D-67C311FD1B75}" destId="{65A1E490-B6FF-40E8-81F7-B2F2B6B183D4}" srcOrd="1" destOrd="0" presId="urn:microsoft.com/office/officeart/2018/2/layout/IconVerticalSolidList"/>
    <dgm:cxn modelId="{46B5CD10-745F-47E1-BB98-EC60760A0108}" type="presParOf" srcId="{8BC750F0-EA87-4D46-AF3D-67C311FD1B75}" destId="{716A647B-600B-4CCC-97C3-A166CCB51603}" srcOrd="2" destOrd="0" presId="urn:microsoft.com/office/officeart/2018/2/layout/IconVerticalSolidList"/>
    <dgm:cxn modelId="{8C02298A-5276-4A4B-BA60-F21B831C843E}" type="presParOf" srcId="{8BC750F0-EA87-4D46-AF3D-67C311FD1B75}" destId="{1791A0B1-21A3-4A6D-888F-01FB2CEF8475}" srcOrd="3" destOrd="0" presId="urn:microsoft.com/office/officeart/2018/2/layout/IconVerticalSolidList"/>
    <dgm:cxn modelId="{A3D3673E-0B4A-46D0-8FBB-2AE15507BAD4}" type="presParOf" srcId="{593F9CC2-7414-496B-A6FB-1EF990F43222}" destId="{4411D8F6-9E21-47CD-AB56-366D1F7545E0}" srcOrd="5" destOrd="0" presId="urn:microsoft.com/office/officeart/2018/2/layout/IconVerticalSolidList"/>
    <dgm:cxn modelId="{3728BFC1-7FF6-4E9D-97CC-AE796B0AC4B4}" type="presParOf" srcId="{593F9CC2-7414-496B-A6FB-1EF990F43222}" destId="{A4FF3465-8942-49CF-B2AF-B8DB06889D3A}" srcOrd="6" destOrd="0" presId="urn:microsoft.com/office/officeart/2018/2/layout/IconVerticalSolidList"/>
    <dgm:cxn modelId="{9CEEE5C5-56C6-4B1E-8858-470830C590C6}" type="presParOf" srcId="{A4FF3465-8942-49CF-B2AF-B8DB06889D3A}" destId="{24180848-BE64-431F-A7BD-CEA958F917E8}" srcOrd="0" destOrd="0" presId="urn:microsoft.com/office/officeart/2018/2/layout/IconVerticalSolidList"/>
    <dgm:cxn modelId="{B4EED72B-819C-4BA5-B2A5-787B52D95CF7}" type="presParOf" srcId="{A4FF3465-8942-49CF-B2AF-B8DB06889D3A}" destId="{34E93A67-F6B2-4640-B923-FC6CB3FA2A38}" srcOrd="1" destOrd="0" presId="urn:microsoft.com/office/officeart/2018/2/layout/IconVerticalSolidList"/>
    <dgm:cxn modelId="{2A103AA5-6F4D-4597-8748-C14C5CF11B67}" type="presParOf" srcId="{A4FF3465-8942-49CF-B2AF-B8DB06889D3A}" destId="{6AA8814B-806A-4EDD-B023-5216F5ED88D0}" srcOrd="2" destOrd="0" presId="urn:microsoft.com/office/officeart/2018/2/layout/IconVerticalSolidList"/>
    <dgm:cxn modelId="{7179F6E5-21A5-4466-A265-C981917C68AA}" type="presParOf" srcId="{A4FF3465-8942-49CF-B2AF-B8DB06889D3A}" destId="{CF04BC02-F467-4E50-9D2B-2BE83B7A1F1D}" srcOrd="3" destOrd="0" presId="urn:microsoft.com/office/officeart/2018/2/layout/IconVerticalSolidList"/>
    <dgm:cxn modelId="{81428741-7961-4374-A77D-C92331E9615F}" type="presParOf" srcId="{593F9CC2-7414-496B-A6FB-1EF990F43222}" destId="{429D3AED-C471-4A2F-ABFB-7C90EB4D1BCC}" srcOrd="7" destOrd="0" presId="urn:microsoft.com/office/officeart/2018/2/layout/IconVerticalSolidList"/>
    <dgm:cxn modelId="{C1407411-0938-4D2A-AD05-D930C5EA219C}" type="presParOf" srcId="{593F9CC2-7414-496B-A6FB-1EF990F43222}" destId="{673F7D09-8D56-4842-8B98-04736C657F00}" srcOrd="8" destOrd="0" presId="urn:microsoft.com/office/officeart/2018/2/layout/IconVerticalSolidList"/>
    <dgm:cxn modelId="{37641D83-EECA-4AA5-A74D-1E5B520568E7}" type="presParOf" srcId="{673F7D09-8D56-4842-8B98-04736C657F00}" destId="{E92B617C-9D71-46CA-B967-F32E9D50F64F}" srcOrd="0" destOrd="0" presId="urn:microsoft.com/office/officeart/2018/2/layout/IconVerticalSolidList"/>
    <dgm:cxn modelId="{BA0C8D61-01D5-41EE-B248-0D4B6FE1DC28}" type="presParOf" srcId="{673F7D09-8D56-4842-8B98-04736C657F00}" destId="{62360A72-A811-45BA-A761-30321AE27295}" srcOrd="1" destOrd="0" presId="urn:microsoft.com/office/officeart/2018/2/layout/IconVerticalSolidList"/>
    <dgm:cxn modelId="{E5228DEB-4872-4061-82B5-7840492CFF45}" type="presParOf" srcId="{673F7D09-8D56-4842-8B98-04736C657F00}" destId="{63F83333-487C-4144-95DE-16C5D22941DD}" srcOrd="2" destOrd="0" presId="urn:microsoft.com/office/officeart/2018/2/layout/IconVerticalSolidList"/>
    <dgm:cxn modelId="{7133C088-F407-4448-BB64-87BBE4625DEE}" type="presParOf" srcId="{673F7D09-8D56-4842-8B98-04736C657F00}" destId="{67F7D506-E87A-4871-9EBD-E26C1C79C4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5AAF0-A96A-474A-A394-AB8730F20673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Controlla il "lucchetto" e https://</a:t>
          </a:r>
          <a:r>
            <a:rPr lang="en-US" sz="2100" b="0" kern="1200"/>
            <a:t> prima di inserire qualsiasi dato.</a:t>
          </a:r>
          <a:endParaRPr lang="en-US" sz="2100" kern="1200"/>
        </a:p>
      </dsp:txBody>
      <dsp:txXfrm>
        <a:off x="22940" y="22940"/>
        <a:ext cx="7160195" cy="737360"/>
      </dsp:txXfrm>
    </dsp:sp>
    <dsp:sp modelId="{40EA6267-9807-44D4-A251-258510ED6F6F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hade val="51000"/>
                <a:satMod val="130000"/>
              </a:schemeClr>
            </a:gs>
            <a:gs pos="80000">
              <a:schemeClr val="accent2">
                <a:hueOff val="1610903"/>
                <a:satOff val="-4623"/>
                <a:lumOff val="-7402"/>
                <a:alphaOff val="0"/>
                <a:shade val="93000"/>
                <a:satMod val="13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Leggi le recensioni</a:t>
          </a:r>
          <a:r>
            <a:rPr lang="en-US" sz="2100" b="0" kern="1200"/>
            <a:t> di altri clienti per conoscere la reputazione del venditore.</a:t>
          </a:r>
          <a:endParaRPr lang="en-US" sz="2100" kern="1200"/>
        </a:p>
      </dsp:txBody>
      <dsp:txXfrm>
        <a:off x="627587" y="914964"/>
        <a:ext cx="6937378" cy="737360"/>
      </dsp:txXfrm>
    </dsp:sp>
    <dsp:sp modelId="{4A1E41E2-3C86-4491-8517-9B335A0B3F49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hade val="51000"/>
                <a:satMod val="130000"/>
              </a:schemeClr>
            </a:gs>
            <a:gs pos="80000">
              <a:schemeClr val="accent2">
                <a:hueOff val="3221807"/>
                <a:satOff val="-9246"/>
                <a:lumOff val="-14805"/>
                <a:alphaOff val="0"/>
                <a:shade val="93000"/>
                <a:satMod val="13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Diffida di prezzi troppo bassi</a:t>
          </a:r>
          <a:r>
            <a:rPr lang="en-US" sz="2100" b="0" kern="1200"/>
            <a:t> e di offerte "imperdibili".</a:t>
          </a:r>
          <a:endParaRPr lang="en-US" sz="2100" kern="1200"/>
        </a:p>
      </dsp:txBody>
      <dsp:txXfrm>
        <a:off x="1232233" y="1806988"/>
        <a:ext cx="6937378" cy="737360"/>
      </dsp:txXfrm>
    </dsp:sp>
    <dsp:sp modelId="{96E31CFE-399F-43F5-8249-E9315B5E9134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hade val="51000"/>
                <a:satMod val="130000"/>
              </a:schemeClr>
            </a:gs>
            <a:gs pos="80000">
              <a:schemeClr val="accent2">
                <a:hueOff val="4832710"/>
                <a:satOff val="-13870"/>
                <a:lumOff val="-22207"/>
                <a:alphaOff val="0"/>
                <a:shade val="93000"/>
                <a:satMod val="13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Paga con metodi sicuri</a:t>
          </a:r>
          <a:r>
            <a:rPr lang="en-US" sz="2100" b="0" kern="1200"/>
            <a:t> come carte prepagate, PayPal o in contrassegno.</a:t>
          </a:r>
          <a:endParaRPr lang="en-US" sz="2100" kern="1200"/>
        </a:p>
      </dsp:txBody>
      <dsp:txXfrm>
        <a:off x="1836880" y="2699012"/>
        <a:ext cx="6937378" cy="737360"/>
      </dsp:txXfrm>
    </dsp:sp>
    <dsp:sp modelId="{2BACF5BE-03E9-46B6-A307-6048C538BA01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hade val="51000"/>
                <a:satMod val="130000"/>
              </a:schemeClr>
            </a:gs>
            <a:gs pos="80000">
              <a:schemeClr val="accent2">
                <a:hueOff val="6443614"/>
                <a:satOff val="-18493"/>
                <a:lumOff val="-29609"/>
                <a:alphaOff val="0"/>
                <a:shade val="93000"/>
                <a:satMod val="13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Non condividere mai le tue password</a:t>
          </a:r>
          <a:r>
            <a:rPr lang="en-US" sz="2100" b="0" kern="1200"/>
            <a:t> e non cliccare su link sospetti ricevuti via email.</a:t>
          </a:r>
          <a:endParaRPr lang="en-US" sz="2100" kern="1200"/>
        </a:p>
      </dsp:txBody>
      <dsp:txXfrm>
        <a:off x="2441527" y="3591037"/>
        <a:ext cx="6937378" cy="737360"/>
      </dsp:txXfrm>
    </dsp:sp>
    <dsp:sp modelId="{19646E30-E058-42D4-BC21-FE3ED1DDA1F3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702454" y="572200"/>
        <a:ext cx="280008" cy="383102"/>
      </dsp:txXfrm>
    </dsp:sp>
    <dsp:sp modelId="{3728855D-04E2-403C-A97D-E7BC1D393AC7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07101" y="1464225"/>
        <a:ext cx="280008" cy="383102"/>
      </dsp:txXfrm>
    </dsp:sp>
    <dsp:sp modelId="{D7DC38F7-2354-4435-966A-4BC47D58D0AB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11748" y="2343195"/>
        <a:ext cx="280008" cy="383102"/>
      </dsp:txXfrm>
    </dsp:sp>
    <dsp:sp modelId="{FD5DB14D-DA4B-4B08-89A4-481EDAC2C489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516395" y="3243922"/>
        <a:ext cx="280008" cy="38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8C4E5-2F63-47CD-80FE-6D02D03AEAF6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C5F6F-7DBE-44A5-A945-49EEE027D2DB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78412-E63E-4EBD-9138-BAAE353CAF7F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1. Inviare una richiesta scritta (email o modulo online)</a:t>
          </a:r>
          <a:endParaRPr lang="en-US" sz="2200" kern="1200"/>
        </a:p>
      </dsp:txBody>
      <dsp:txXfrm>
        <a:off x="1339618" y="2288"/>
        <a:ext cx="5024605" cy="1159843"/>
      </dsp:txXfrm>
    </dsp:sp>
    <dsp:sp modelId="{C68C6D73-F914-46C6-AB40-8E9C3D8269F8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4DE12-F116-43EB-8E81-218BCD731E83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113CB-79F8-481C-AC08-82CA0B957AA3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2. Restituire il prodotto integro</a:t>
          </a:r>
          <a:endParaRPr lang="en-US" sz="2200" kern="1200"/>
        </a:p>
      </dsp:txBody>
      <dsp:txXfrm>
        <a:off x="1339618" y="1452092"/>
        <a:ext cx="5024605" cy="1159843"/>
      </dsp:txXfrm>
    </dsp:sp>
    <dsp:sp modelId="{EB9FDCDF-1C96-4738-A436-4B5E38A856A4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C52F6-FC24-43DC-8EC4-913397A0AF28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105F-2AE2-4050-A8E3-4FB8980050A4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3. Ricevere il rimborso entro 14 giorni</a:t>
          </a:r>
          <a:endParaRPr lang="en-US" sz="2200" kern="1200"/>
        </a:p>
      </dsp:txBody>
      <dsp:txXfrm>
        <a:off x="1339618" y="2901896"/>
        <a:ext cx="5024605" cy="1159843"/>
      </dsp:txXfrm>
    </dsp:sp>
    <dsp:sp modelId="{EDC7068A-2FB9-4FF6-9FFA-F4A65B99B2EB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33937-FE5F-472C-BFF5-3C799CF56364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26B64-B288-49FC-BB0F-AE6D5554A4C5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⚠ Non valido per prodotti personalizzati, viaggi o servizi già usufruiti</a:t>
          </a:r>
          <a:endParaRPr lang="en-US" sz="2200" kern="1200"/>
        </a:p>
      </dsp:txBody>
      <dsp:txXfrm>
        <a:off x="1339618" y="4351700"/>
        <a:ext cx="5024605" cy="1159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A833-D40D-4BD1-9E7B-F1C21443E020}">
      <dsp:nvSpPr>
        <dsp:cNvPr id="0" name=""/>
        <dsp:cNvSpPr/>
      </dsp:nvSpPr>
      <dsp:spPr>
        <a:xfrm>
          <a:off x="1606068" y="59996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858AA-B645-4CD4-BDC8-0B8ECC3674BA}">
      <dsp:nvSpPr>
        <dsp:cNvPr id="0" name=""/>
        <dsp:cNvSpPr/>
      </dsp:nvSpPr>
      <dsp:spPr>
        <a:xfrm>
          <a:off x="418068" y="301429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"</a:t>
          </a:r>
          <a:r>
            <a:rPr lang="en-US" sz="1300" b="0" i="1" kern="1200"/>
            <a:t>Gentile cliente, il tuo conto è stato bloccato per attività sospette. Verifica subito la tua identità accedendo al link: www-bancasicura.com per evitare la chiusura del conto. Grazie, Servizio Clienti."</a:t>
          </a:r>
          <a:endParaRPr lang="en-US" sz="1300" kern="1200"/>
        </a:p>
      </dsp:txBody>
      <dsp:txXfrm>
        <a:off x="418068" y="3014295"/>
        <a:ext cx="4320000" cy="720000"/>
      </dsp:txXfrm>
    </dsp:sp>
    <dsp:sp modelId="{4DD68C0B-EAB9-4966-894B-B8386545793A}">
      <dsp:nvSpPr>
        <dsp:cNvPr id="0" name=""/>
        <dsp:cNvSpPr/>
      </dsp:nvSpPr>
      <dsp:spPr>
        <a:xfrm>
          <a:off x="6682068" y="59996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2F1B7-440B-42EF-92F6-5019182284C9}">
      <dsp:nvSpPr>
        <dsp:cNvPr id="0" name=""/>
        <dsp:cNvSpPr/>
      </dsp:nvSpPr>
      <dsp:spPr>
        <a:xfrm>
          <a:off x="5494068" y="301429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❌ ATTENZIONE: La banca NON invia messaggi con link per sbloccare il conto!</a:t>
          </a:r>
          <a:endParaRPr lang="en-US" sz="1300" kern="1200"/>
        </a:p>
      </dsp:txBody>
      <dsp:txXfrm>
        <a:off x="5494068" y="3014295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41DFE-C83F-4954-A718-F20B5A248096}">
      <dsp:nvSpPr>
        <dsp:cNvPr id="0" name=""/>
        <dsp:cNvSpPr/>
      </dsp:nvSpPr>
      <dsp:spPr>
        <a:xfrm>
          <a:off x="1903068" y="288377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7FE9B-C675-44FB-8631-3F060E228743}">
      <dsp:nvSpPr>
        <dsp:cNvPr id="0" name=""/>
        <dsp:cNvSpPr/>
      </dsp:nvSpPr>
      <dsp:spPr>
        <a:xfrm>
          <a:off x="2371068" y="75637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01288-F1AE-409E-849D-879ED4AE1A56}">
      <dsp:nvSpPr>
        <dsp:cNvPr id="0" name=""/>
        <dsp:cNvSpPr/>
      </dsp:nvSpPr>
      <dsp:spPr>
        <a:xfrm>
          <a:off x="1201068" y="3168378"/>
          <a:ext cx="36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/>
            <a:t>"</a:t>
          </a:r>
          <a:r>
            <a:rPr lang="en-US" sz="1100" b="0" i="1" kern="1200"/>
            <a:t>Caro utente, abbiamo notato attività sospette sul tuo account ………... Conferma subito le tue informazioni accedendo al seguente link: www-………..-clienti.com. Se non lo fai entro 24 ore, il tuo account sarà disattivato.</a:t>
          </a:r>
          <a:r>
            <a:rPr lang="en-US" sz="1100" b="0" kern="1200"/>
            <a:t>"</a:t>
          </a:r>
          <a:endParaRPr lang="en-US" sz="1100" kern="1200"/>
        </a:p>
      </dsp:txBody>
      <dsp:txXfrm>
        <a:off x="1201068" y="3168378"/>
        <a:ext cx="3600000" cy="877500"/>
      </dsp:txXfrm>
    </dsp:sp>
    <dsp:sp modelId="{C35DD100-AA9C-4647-8EEB-3D95A299C3E0}">
      <dsp:nvSpPr>
        <dsp:cNvPr id="0" name=""/>
        <dsp:cNvSpPr/>
      </dsp:nvSpPr>
      <dsp:spPr>
        <a:xfrm>
          <a:off x="6133068" y="288377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164DD-AAF5-48F2-B9CE-DEFC2387D5A8}">
      <dsp:nvSpPr>
        <dsp:cNvPr id="0" name=""/>
        <dsp:cNvSpPr/>
      </dsp:nvSpPr>
      <dsp:spPr>
        <a:xfrm>
          <a:off x="6601068" y="756377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2C763-7BA8-487D-8CDC-8E184DD01219}">
      <dsp:nvSpPr>
        <dsp:cNvPr id="0" name=""/>
        <dsp:cNvSpPr/>
      </dsp:nvSpPr>
      <dsp:spPr>
        <a:xfrm>
          <a:off x="5431068" y="3168378"/>
          <a:ext cx="36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/>
            <a:t>⚠ Verifica sempre il mittente e non cliccare su link sospetti!</a:t>
          </a:r>
          <a:endParaRPr lang="en-US" sz="1100" kern="1200"/>
        </a:p>
      </dsp:txBody>
      <dsp:txXfrm>
        <a:off x="5431068" y="3168378"/>
        <a:ext cx="3600000" cy="877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E9EE4-44A0-454C-B570-9AEF16582F96}">
      <dsp:nvSpPr>
        <dsp:cNvPr id="0" name=""/>
        <dsp:cNvSpPr/>
      </dsp:nvSpPr>
      <dsp:spPr>
        <a:xfrm>
          <a:off x="0" y="3404"/>
          <a:ext cx="10515600" cy="725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E5CE2-F871-42FA-ABD4-245E81F6C0B9}">
      <dsp:nvSpPr>
        <dsp:cNvPr id="0" name=""/>
        <dsp:cNvSpPr/>
      </dsp:nvSpPr>
      <dsp:spPr>
        <a:xfrm>
          <a:off x="219348" y="166556"/>
          <a:ext cx="398815" cy="398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DCA33-013A-491F-9FEB-18A5E3AA7E6D}">
      <dsp:nvSpPr>
        <dsp:cNvPr id="0" name=""/>
        <dsp:cNvSpPr/>
      </dsp:nvSpPr>
      <dsp:spPr>
        <a:xfrm>
          <a:off x="837512" y="3404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/>
            <a:t>Usare internet è comodo, ma è importante fare attenzione per proteggere i propri dati.</a:t>
          </a:r>
          <a:endParaRPr lang="en-US" sz="1900" kern="1200"/>
        </a:p>
      </dsp:txBody>
      <dsp:txXfrm>
        <a:off x="837512" y="3404"/>
        <a:ext cx="9678087" cy="725119"/>
      </dsp:txXfrm>
    </dsp:sp>
    <dsp:sp modelId="{10355650-5372-4850-BAFF-7E590ED6BC27}">
      <dsp:nvSpPr>
        <dsp:cNvPr id="0" name=""/>
        <dsp:cNvSpPr/>
      </dsp:nvSpPr>
      <dsp:spPr>
        <a:xfrm>
          <a:off x="0" y="909803"/>
          <a:ext cx="10515600" cy="7251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B2075-D08F-40F4-942C-3BDBB79BB7B6}">
      <dsp:nvSpPr>
        <dsp:cNvPr id="0" name=""/>
        <dsp:cNvSpPr/>
      </dsp:nvSpPr>
      <dsp:spPr>
        <a:xfrm>
          <a:off x="219348" y="1072955"/>
          <a:ext cx="398815" cy="398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AD1CE-82B1-43D5-BC9F-80305A0B2A0A}">
      <dsp:nvSpPr>
        <dsp:cNvPr id="0" name=""/>
        <dsp:cNvSpPr/>
      </dsp:nvSpPr>
      <dsp:spPr>
        <a:xfrm>
          <a:off x="837512" y="909803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/>
            <a:t>Ecco 3 regole d'oro per la tua sicurezza </a:t>
          </a:r>
          <a:endParaRPr lang="en-US" sz="1900" kern="1200"/>
        </a:p>
      </dsp:txBody>
      <dsp:txXfrm>
        <a:off x="837512" y="909803"/>
        <a:ext cx="9678087" cy="725119"/>
      </dsp:txXfrm>
    </dsp:sp>
    <dsp:sp modelId="{D17E3537-9CC0-4DCD-B87B-C7C2971A5DE8}">
      <dsp:nvSpPr>
        <dsp:cNvPr id="0" name=""/>
        <dsp:cNvSpPr/>
      </dsp:nvSpPr>
      <dsp:spPr>
        <a:xfrm>
          <a:off x="0" y="1816202"/>
          <a:ext cx="10515600" cy="725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1E490-B6FF-40E8-81F7-B2F2B6B183D4}">
      <dsp:nvSpPr>
        <dsp:cNvPr id="0" name=""/>
        <dsp:cNvSpPr/>
      </dsp:nvSpPr>
      <dsp:spPr>
        <a:xfrm>
          <a:off x="219348" y="1979354"/>
          <a:ext cx="398815" cy="398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1A0B1-21A3-4A6D-888F-01FB2CEF8475}">
      <dsp:nvSpPr>
        <dsp:cNvPr id="0" name=""/>
        <dsp:cNvSpPr/>
      </dsp:nvSpPr>
      <dsp:spPr>
        <a:xfrm>
          <a:off x="837512" y="1816202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Attenzione alle truffe (phishing)</a:t>
          </a:r>
          <a:r>
            <a:rPr lang="en-US" sz="1900" b="0" kern="1200"/>
            <a:t>: Non cliccare mai su link contenuti in email o messaggi sospetti che ti chiedono con urgenza di inserire le tue password</a:t>
          </a:r>
          <a:endParaRPr lang="en-US" sz="1900" kern="1200"/>
        </a:p>
      </dsp:txBody>
      <dsp:txXfrm>
        <a:off x="837512" y="1816202"/>
        <a:ext cx="9678087" cy="725119"/>
      </dsp:txXfrm>
    </dsp:sp>
    <dsp:sp modelId="{24180848-BE64-431F-A7BD-CEA958F917E8}">
      <dsp:nvSpPr>
        <dsp:cNvPr id="0" name=""/>
        <dsp:cNvSpPr/>
      </dsp:nvSpPr>
      <dsp:spPr>
        <a:xfrm>
          <a:off x="0" y="2722601"/>
          <a:ext cx="10515600" cy="725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93A67-F6B2-4640-B923-FC6CB3FA2A38}">
      <dsp:nvSpPr>
        <dsp:cNvPr id="0" name=""/>
        <dsp:cNvSpPr/>
      </dsp:nvSpPr>
      <dsp:spPr>
        <a:xfrm>
          <a:off x="219348" y="2885753"/>
          <a:ext cx="398815" cy="398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4BC02-F467-4E50-9D2B-2BE83B7A1F1D}">
      <dsp:nvSpPr>
        <dsp:cNvPr id="0" name=""/>
        <dsp:cNvSpPr/>
      </dsp:nvSpPr>
      <dsp:spPr>
        <a:xfrm>
          <a:off x="837512" y="2722601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Controlla l'indirizzo del sito</a:t>
          </a:r>
          <a:r>
            <a:rPr lang="en-US" sz="1900" b="0" kern="1200"/>
            <a:t>: Prima di inserire i tuoi dati, verifica sempre che il sito sia quello ufficiale dell'ente (es. inps.it, agenziaentrate.gov.it)</a:t>
          </a:r>
          <a:endParaRPr lang="en-US" sz="1900" kern="1200"/>
        </a:p>
      </dsp:txBody>
      <dsp:txXfrm>
        <a:off x="837512" y="2722601"/>
        <a:ext cx="9678087" cy="725119"/>
      </dsp:txXfrm>
    </dsp:sp>
    <dsp:sp modelId="{E92B617C-9D71-46CA-B967-F32E9D50F64F}">
      <dsp:nvSpPr>
        <dsp:cNvPr id="0" name=""/>
        <dsp:cNvSpPr/>
      </dsp:nvSpPr>
      <dsp:spPr>
        <a:xfrm>
          <a:off x="0" y="3629000"/>
          <a:ext cx="10515600" cy="725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60A72-A811-45BA-A761-30321AE27295}">
      <dsp:nvSpPr>
        <dsp:cNvPr id="0" name=""/>
        <dsp:cNvSpPr/>
      </dsp:nvSpPr>
      <dsp:spPr>
        <a:xfrm>
          <a:off x="219348" y="3792152"/>
          <a:ext cx="398815" cy="3988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7D506-E87A-4871-9EBD-E26C1C79C48E}">
      <dsp:nvSpPr>
        <dsp:cNvPr id="0" name=""/>
        <dsp:cNvSpPr/>
      </dsp:nvSpPr>
      <dsp:spPr>
        <a:xfrm>
          <a:off x="837512" y="3629000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Proteggi i tuoi dispositivi</a:t>
          </a:r>
          <a:r>
            <a:rPr lang="en-US" sz="1900" b="0" kern="1200"/>
            <a:t>: Mantieni il tuo computer e il tuo telefonino aggiornati e installa un buon antivirus</a:t>
          </a:r>
          <a:endParaRPr lang="en-US" sz="1900" kern="1200"/>
        </a:p>
      </dsp:txBody>
      <dsp:txXfrm>
        <a:off x="837512" y="3629000"/>
        <a:ext cx="9678087" cy="72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0C6E64-A425-45BF-96DC-A19143EFAFF4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90D7CD-BAFF-4FC6-B714-15338F6610F9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6B236E-3833-4376-90EE-6EE1745B3E3C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00C5B0-B4BC-46D4-A979-DEEB398508F2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4566912-9F7B-4B21-B5A8-A8F92A3671F2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981C69-87EA-41AD-ADEC-4601BFD86C18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81F198D-81D9-4907-A395-85BFA5CF0828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AD8DD5B-52D1-4F72-80B8-E7E68289E66B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502904-8957-4F82-B2AC-184C1EBA1F57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0AAD447-4F59-4714-9566-AEE3BF6BA56F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15DF721-2475-4F09-97B5-ECA197AE7085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2B0CC22-9919-4FBE-B602-4885EA26DC3D}" type="slidenum">
              <a:t>‹N›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CAFBDD7-9ACF-41D7-BBF6-0E2AC39213FC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EC2777-79FE-4D05-B44F-46EA7D17CB6F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14B88F0-E719-44CD-83DF-0BF73489FD6D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08F149-9E83-4931-943F-27F47118BE15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CFF208D-0BB3-4C93-A1F4-54EA254AA8D1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2A40CC9-D586-4FD6-A0DF-F11F4591CD74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CE0A3AF-0526-4F88-A0A7-21585D8863CA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878566F-3A24-4707-A78E-C5F9EB580848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6FCF561-43DF-482E-82D7-63AAC9A58628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1EDAED7-FF7E-4B4F-93E5-CA4AD823C5EF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A8529F9-CFE1-4CAA-854B-002DEAE4ADEC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DDF9831-7C37-4CD0-B4E7-98E22CDCB089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372A75B-C28C-41B9-B67C-A3D90AD04868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00C01BE-8C19-49E2-A54F-E2F20333B488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F9BC953-3B24-411E-8368-1A7A149FCE8A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A0B1426-81E1-4AF0-8743-3F36A072594D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C7C8F40-C0B2-4616-A688-1695DC07FA38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ABA14A0-0C47-425C-BEDA-982F294139CA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BAABA73-F9F5-442B-A2D3-F9ED7BDDDEEE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123B413-AF53-4CB4-86D9-2158FB80582E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0031135-A60A-46A5-BD0D-5009457D0F46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6FED1F-3DA5-46C5-AE58-4F56A7383F93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9DA80EF-59D2-45FC-82A6-B7399BACDCE0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22582DE-7E7E-4E34-96C6-31FC4D6A4850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782471-883F-4A32-A276-12E83D345881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511F382-AB93-4EE7-9642-0DE25C665475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8B52777-DE9F-4954-8894-3542A179EF33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55A826F-E578-4BB7-A9D4-4220D7611F0A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07FFF5F-A891-4066-AB9B-E74FAC15D2F1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0F1A409-7077-4F02-A431-7A299FC1CD38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45C9B67-12F1-4902-9F59-B6177D94564C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1A6988-0907-4AD5-9354-F07F9D09958B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059AFC-BD2E-483D-B432-EFE264051FCA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A8586B3-9F1C-48D1-A191-696E7FDA8630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FAF8D8E-9B02-4EF3-9EF3-2E018DE402AD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EE611FE-7920-4C85-8F94-4C7700A784B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68DD526-6248-4BCD-984D-566828215793}" type="slidenum">
              <a:rPr lang="it-IT" sz="1200" b="0" strike="noStrike" spc="-1">
                <a:solidFill>
                  <a:srgbClr val="787878"/>
                </a:solidFill>
                <a:latin typeface="Aptos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3E00EFF-0687-4360-AC0F-D2C7488709B7}" type="slidenum">
              <a:rPr lang="it-IT" sz="1200" b="0" strike="noStrike" spc="-1">
                <a:solidFill>
                  <a:srgbClr val="787878"/>
                </a:solidFill>
                <a:latin typeface="Aptos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FE6EA76-F9EA-45F5-B737-7545074F45EF}" type="slidenum">
              <a:rPr lang="it-IT" sz="1200" b="0" strike="noStrike" spc="-1">
                <a:solidFill>
                  <a:srgbClr val="787878"/>
                </a:solidFill>
                <a:latin typeface="Aptos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C0FE77F-7463-4222-94CE-26859AB0C962}" type="slidenum">
              <a:rPr lang="it-IT" sz="1200" b="0" strike="noStrike" spc="-1">
                <a:solidFill>
                  <a:srgbClr val="787878"/>
                </a:solidFill>
                <a:latin typeface="Aptos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ziadistato.it/statics/11/guida-sicura-per-gli-acquisti-online-2020.pdf" TargetMode="External"/><Relationship Id="rId2" Type="http://schemas.openxmlformats.org/officeDocument/2006/relationships/hyperlink" Target="https://www.federconsumatori.it/come-fare-acquisti-online-in-sicurezza-il-vademecum-di-federconsumatori/" TargetMode="Externa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3" name="Rectangle 206">
            <a:extLst>
              <a:ext uri="{FF2B5EF4-FFF2-40B4-BE49-F238E27FC236}">
                <a16:creationId xmlns:a16="http://schemas.microsoft.com/office/drawing/2014/main" id="{F269BDC9-F5DC-4A16-9583-2F8CE418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640072" y="3146167"/>
            <a:ext cx="9144000" cy="1152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37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IDENTITA’ DIGITALE</a:t>
            </a:r>
            <a:br>
              <a:rPr lang="en-US" sz="37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SERVIZI ONLINE E ACQUISTI ONLINE</a:t>
            </a: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1524000" y="5329534"/>
            <a:ext cx="9144000" cy="64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endParaRPr lang="en-US" sz="2400" b="0" strike="noStrike" kern="1200" spc="-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  <a:tabLst>
                <a:tab pos="0" algn="l"/>
              </a:tabLst>
            </a:pPr>
            <a:endParaRPr lang="en-US" sz="2400" b="0" strike="noStrike" kern="1200" spc="-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  <a:tabLst>
                <a:tab pos="0" algn="l"/>
              </a:tabLst>
            </a:pPr>
            <a:endParaRPr lang="en-US" sz="2400" b="0" strike="noStrike" kern="1200" spc="-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4" name="Freeform: Shape 208">
            <a:extLst>
              <a:ext uri="{FF2B5EF4-FFF2-40B4-BE49-F238E27FC236}">
                <a16:creationId xmlns:a16="http://schemas.microsoft.com/office/drawing/2014/main" id="{903CE7F4-D1BB-4A5B-8E96-91517764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6233D2-1ABF-186A-4897-D39EA22E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723609"/>
            <a:ext cx="10905064" cy="2998890"/>
          </a:xfrm>
          <a:prstGeom prst="rect">
            <a:avLst/>
          </a:prstGeom>
        </p:spPr>
      </p:pic>
      <p:sp>
        <p:nvSpPr>
          <p:cNvPr id="202" name="PlaceHolder 3"/>
          <p:cNvSpPr>
            <a:spLocks noGrp="1"/>
          </p:cNvSpPr>
          <p:nvPr>
            <p:ph type="ft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>
              <a:lnSpc>
                <a:spcPct val="9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300" b="0" strike="noStrike" kern="1200" spc="-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Avv. Sara Artivi – Avv. Daniele Fontana</a:t>
            </a:r>
          </a:p>
          <a:p>
            <a:pPr indent="0">
              <a:lnSpc>
                <a:spcPct val="9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300" b="0" strike="noStrike" kern="1200" spc="-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Federconsumatori Piacenza</a:t>
            </a:r>
          </a:p>
          <a:p>
            <a:pPr indent="0">
              <a:lnSpc>
                <a:spcPct val="9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300" b="0" strike="noStrike" kern="1200" spc="-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 Nicolò (PC), venerdì 21 novembre 2025</a:t>
            </a:r>
          </a:p>
          <a:p>
            <a:pPr indent="0">
              <a:lnSpc>
                <a:spcPct val="90000"/>
              </a:lnSpc>
              <a:spcAft>
                <a:spcPts val="600"/>
              </a:spcAft>
              <a:buNone/>
              <a:tabLst>
                <a:tab pos="0" algn="l"/>
              </a:tabLst>
            </a:pPr>
            <a:endParaRPr lang="en-US" sz="3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30A132-A1F2-45E2-AC3B-84E635B8EA22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6E77E4-C66F-659E-FDE5-D422E5C97808}"/>
              </a:ext>
            </a:extLst>
          </p:cNvPr>
          <p:cNvSpPr txBox="1"/>
          <p:nvPr/>
        </p:nvSpPr>
        <p:spPr>
          <a:xfrm>
            <a:off x="3171825" y="5029200"/>
            <a:ext cx="5324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Avv. Sara </a:t>
            </a:r>
            <a:r>
              <a:rPr lang="it-IT" sz="1400" dirty="0" err="1"/>
              <a:t>Artivi</a:t>
            </a:r>
            <a:r>
              <a:rPr lang="it-IT" sz="1400" dirty="0"/>
              <a:t> – Avv. Daniele Fontana</a:t>
            </a:r>
          </a:p>
          <a:p>
            <a:pPr algn="ctr"/>
            <a:endParaRPr lang="it-IT" sz="1400" dirty="0"/>
          </a:p>
          <a:p>
            <a:pPr algn="ctr"/>
            <a:r>
              <a:rPr lang="it-IT" sz="1400" dirty="0"/>
              <a:t>Federconsumatori Piacenza</a:t>
            </a:r>
          </a:p>
          <a:p>
            <a:pPr algn="ctr"/>
            <a:endParaRPr lang="it-IT" sz="1400" dirty="0"/>
          </a:p>
          <a:p>
            <a:pPr algn="ctr"/>
            <a:r>
              <a:rPr lang="it-IT" sz="1400" dirty="0"/>
              <a:t>San Nicolò (PC), venerdì 21 novembre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1" name="Rectangle 230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 algn="just">
              <a:tabLst>
                <a:tab pos="0" algn="l"/>
              </a:tabLst>
            </a:pP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INPS - Il </a:t>
            </a:r>
            <a:r>
              <a:rPr lang="en-US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Fascicolo</a:t>
            </a: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Previdenziale</a:t>
            </a: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Cittadino</a:t>
            </a:r>
            <a:endParaRPr lang="en-US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Rectangle 23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608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Che </a:t>
            </a:r>
            <a:r>
              <a:rPr lang="en-US" sz="1700" b="1" strike="noStrike" spc="-1" dirty="0" err="1"/>
              <a:t>cos'è</a:t>
            </a:r>
            <a:r>
              <a:rPr lang="en-US" sz="1700" b="1" strike="noStrike" spc="-1" dirty="0"/>
              <a:t>:</a:t>
            </a:r>
            <a:r>
              <a:rPr lang="en-US" sz="1700" b="0" strike="noStrike" spc="-1" dirty="0"/>
              <a:t> Un </a:t>
            </a:r>
            <a:r>
              <a:rPr lang="en-US" sz="1700" b="0" strike="noStrike" spc="-1" dirty="0" err="1"/>
              <a:t>portale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che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consente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l'accesso</a:t>
            </a:r>
            <a:r>
              <a:rPr lang="en-US" sz="1700" b="0" strike="noStrike" spc="-1" dirty="0"/>
              <a:t> ai </a:t>
            </a:r>
            <a:r>
              <a:rPr lang="en-US" sz="1700" b="0" strike="noStrike" spc="-1" dirty="0" err="1"/>
              <a:t>principali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servizi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messi</a:t>
            </a:r>
            <a:r>
              <a:rPr lang="en-US" sz="1700" b="0" strike="noStrike" spc="-1" dirty="0"/>
              <a:t> a </a:t>
            </a:r>
            <a:r>
              <a:rPr lang="en-US" sz="1700" b="0" strike="noStrike" spc="-1" dirty="0" err="1"/>
              <a:t>disposizione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dall’INPS</a:t>
            </a:r>
            <a:r>
              <a:rPr lang="en-US" sz="1700" b="0" strike="noStrike" spc="-1" dirty="0"/>
              <a:t> per </a:t>
            </a:r>
            <a:r>
              <a:rPr lang="en-US" sz="1700" b="0" strike="noStrike" spc="-1" dirty="0" err="1"/>
              <a:t>lavoratori</a:t>
            </a:r>
            <a:r>
              <a:rPr lang="en-US" sz="1700" b="0" strike="noStrike" spc="-1" dirty="0"/>
              <a:t> (</a:t>
            </a:r>
            <a:r>
              <a:rPr lang="en-US" sz="1700" b="0" strike="noStrike" spc="-1" dirty="0" err="1"/>
              <a:t>pubblici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privati</a:t>
            </a:r>
            <a:r>
              <a:rPr lang="en-US" sz="1700" b="0" strike="noStrike" spc="-1" dirty="0"/>
              <a:t>), </a:t>
            </a:r>
            <a:r>
              <a:rPr lang="en-US" sz="1700" b="0" strike="noStrike" spc="-1" dirty="0" err="1"/>
              <a:t>pensionati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invalidi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civili</a:t>
            </a:r>
            <a:r>
              <a:rPr lang="en-US" sz="1700" b="0" strike="noStrike" spc="-1" dirty="0"/>
              <a:t> </a:t>
            </a:r>
          </a:p>
          <a:p>
            <a:pPr marL="22608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A </a:t>
            </a:r>
            <a:r>
              <a:rPr lang="en-US" sz="1700" b="1" strike="noStrike" spc="-1" dirty="0" err="1"/>
              <a:t>cosa</a:t>
            </a:r>
            <a:r>
              <a:rPr lang="en-US" sz="1700" b="1" strike="noStrike" spc="-1" dirty="0"/>
              <a:t> serve: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Fornisce</a:t>
            </a:r>
            <a:r>
              <a:rPr lang="en-US" sz="1700" b="0" strike="noStrike" spc="-1" dirty="0"/>
              <a:t> accesso alla </a:t>
            </a:r>
            <a:r>
              <a:rPr lang="en-US" sz="1700" b="0" strike="noStrike" spc="-1" dirty="0" err="1"/>
              <a:t>documentazione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relativa</a:t>
            </a:r>
            <a:r>
              <a:rPr lang="en-US" sz="1700" b="0" strike="noStrike" spc="-1" dirty="0"/>
              <a:t> alla propria </a:t>
            </a:r>
            <a:r>
              <a:rPr lang="en-US" sz="1700" b="0" strike="noStrike" spc="-1" dirty="0" err="1"/>
              <a:t>posizione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contributiva</a:t>
            </a:r>
            <a:r>
              <a:rPr lang="en-US" sz="1700" b="0" strike="noStrike" spc="-1" dirty="0"/>
              <a:t>, ai </a:t>
            </a:r>
            <a:r>
              <a:rPr lang="en-US" sz="1700" b="0" strike="noStrike" spc="-1" dirty="0" err="1"/>
              <a:t>documenti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sanitari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reddituali</a:t>
            </a:r>
            <a:r>
              <a:rPr lang="en-US" sz="1700" b="0" strike="noStrike" spc="-1" dirty="0"/>
              <a:t>. </a:t>
            </a:r>
            <a:r>
              <a:rPr lang="en-US" sz="1700" b="0" strike="noStrike" spc="-1" dirty="0" err="1"/>
              <a:t>Permette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consultare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tra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gli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altri</a:t>
            </a:r>
            <a:r>
              <a:rPr lang="en-US" sz="1700" b="0" strike="noStrike" spc="-1" dirty="0"/>
              <a:t>:</a:t>
            </a:r>
          </a:p>
          <a:p>
            <a:pPr marL="68112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 err="1"/>
              <a:t>Posizione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assicurativa</a:t>
            </a:r>
            <a:r>
              <a:rPr lang="en-US" sz="1700" b="0" strike="noStrike" spc="-1" dirty="0"/>
              <a:t> (</a:t>
            </a:r>
            <a:r>
              <a:rPr lang="en-US" sz="1700" b="0" strike="noStrike" spc="-1" dirty="0" err="1"/>
              <a:t>estratto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conto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segnalazioni</a:t>
            </a:r>
            <a:r>
              <a:rPr lang="en-US" sz="1700" b="0" strike="noStrike" spc="-1" dirty="0"/>
              <a:t> contributive).</a:t>
            </a:r>
          </a:p>
          <a:p>
            <a:pPr marL="68112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 err="1"/>
              <a:t>Prestazioni</a:t>
            </a:r>
            <a:r>
              <a:rPr lang="en-US" sz="1700" b="0" strike="noStrike" spc="-1" dirty="0"/>
              <a:t> (</a:t>
            </a:r>
            <a:r>
              <a:rPr lang="en-US" sz="1700" b="0" strike="noStrike" spc="-1" dirty="0" err="1"/>
              <a:t>lista</a:t>
            </a:r>
            <a:r>
              <a:rPr lang="en-US" sz="1700" b="0" strike="noStrike" spc="-1" dirty="0"/>
              <a:t> pensioni, </a:t>
            </a:r>
            <a:r>
              <a:rPr lang="en-US" sz="1700" b="0" strike="noStrike" spc="-1" dirty="0" err="1"/>
              <a:t>pagamenti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domande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invalidità</a:t>
            </a:r>
            <a:r>
              <a:rPr lang="en-US" sz="1700" b="0" strike="noStrike" spc="-1" dirty="0"/>
              <a:t> civile).</a:t>
            </a:r>
          </a:p>
          <a:p>
            <a:pPr marL="68112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 err="1"/>
              <a:t>Modelli</a:t>
            </a:r>
            <a:r>
              <a:rPr lang="en-US" sz="1700" b="0" strike="noStrike" spc="-1" dirty="0"/>
              <a:t> (</a:t>
            </a:r>
            <a:r>
              <a:rPr lang="en-US" sz="1700" b="0" strike="noStrike" spc="-1" dirty="0" err="1"/>
              <a:t>Certificazione</a:t>
            </a:r>
            <a:r>
              <a:rPr lang="en-US" sz="1700" b="0" strike="noStrike" spc="-1" dirty="0"/>
              <a:t> Unica, CUD, </a:t>
            </a:r>
            <a:r>
              <a:rPr lang="en-US" sz="1700" b="0" strike="noStrike" spc="-1" dirty="0" err="1"/>
              <a:t>certificato</a:t>
            </a:r>
            <a:r>
              <a:rPr lang="en-US" sz="1700" b="0" strike="noStrike" spc="-1" dirty="0"/>
              <a:t> di pensione OBIS/M).</a:t>
            </a:r>
          </a:p>
          <a:p>
            <a:pPr marL="68112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 err="1"/>
              <a:t>Domande</a:t>
            </a:r>
            <a:r>
              <a:rPr lang="en-US" sz="1700" b="0" strike="noStrike" spc="-1" dirty="0"/>
              <a:t> di pensione </a:t>
            </a:r>
            <a:r>
              <a:rPr lang="en-US" sz="1700" b="0" strike="noStrike" spc="-1" dirty="0" err="1"/>
              <a:t>presentate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relativo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esito</a:t>
            </a:r>
            <a:endParaRPr lang="en-US" sz="1700" b="0" strike="noStrike" spc="-1"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8C78AA1-780D-4851-B119-FD988652F593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3" name="Rectangle 232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INPS - Accesso ai Servizi</a:t>
            </a:r>
            <a:endParaRPr lang="en-US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ectangle 2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1" strike="noStrike" spc="-1" dirty="0" err="1"/>
              <a:t>Attivazione</a:t>
            </a:r>
            <a:r>
              <a:rPr lang="en-US" sz="1900" b="1" strike="noStrike" spc="-1" dirty="0"/>
              <a:t> del </a:t>
            </a:r>
            <a:r>
              <a:rPr lang="en-US" sz="1900" b="1" strike="noStrike" spc="-1" dirty="0" err="1"/>
              <a:t>profilo</a:t>
            </a:r>
            <a:r>
              <a:rPr lang="en-US" sz="1900" b="1" strike="noStrike" spc="-1" dirty="0"/>
              <a:t>:</a:t>
            </a:r>
            <a:r>
              <a:rPr lang="en-US" sz="1900" b="0" strike="noStrike" spc="-1" dirty="0"/>
              <a:t> Per </a:t>
            </a:r>
            <a:r>
              <a:rPr lang="en-US" sz="1900" b="0" strike="noStrike" spc="-1" dirty="0" err="1"/>
              <a:t>usufruire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dei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servizi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erogati</a:t>
            </a:r>
            <a:r>
              <a:rPr lang="en-US" sz="1900" b="0" strike="noStrike" spc="-1" dirty="0"/>
              <a:t> dal </a:t>
            </a:r>
            <a:r>
              <a:rPr lang="en-US" sz="1900" b="0" strike="noStrike" spc="-1" dirty="0" err="1"/>
              <a:t>portale</a:t>
            </a:r>
            <a:r>
              <a:rPr lang="en-US" sz="1900" b="0" strike="noStrike" spc="-1" dirty="0"/>
              <a:t> INPS è </a:t>
            </a:r>
            <a:r>
              <a:rPr lang="en-US" sz="1900" b="0" strike="noStrike" spc="-1" dirty="0" err="1"/>
              <a:t>necessario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registrarsi</a:t>
            </a:r>
            <a:endParaRPr lang="en-US" sz="1900" b="0" strike="noStrike" spc="-1" dirty="0"/>
          </a:p>
          <a:p>
            <a:pPr marL="22860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1" strike="noStrike" spc="-1" dirty="0" err="1"/>
              <a:t>Modalità</a:t>
            </a:r>
            <a:r>
              <a:rPr lang="en-US" sz="1900" b="1" strike="noStrike" spc="-1" dirty="0"/>
              <a:t> di accesso: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L'accreditamento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avviene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tramite</a:t>
            </a:r>
            <a:r>
              <a:rPr lang="en-US" sz="1900" b="0" strike="noStrike" spc="-1" dirty="0"/>
              <a:t> le </a:t>
            </a:r>
            <a:r>
              <a:rPr lang="en-US" sz="1900" b="0" strike="noStrike" spc="-1" dirty="0" err="1"/>
              <a:t>proprie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credenziali</a:t>
            </a:r>
            <a:r>
              <a:rPr lang="en-US" sz="1900" b="0" strike="noStrike" spc="-1" dirty="0"/>
              <a:t> di </a:t>
            </a:r>
            <a:r>
              <a:rPr lang="en-US" sz="1900" b="0" strike="noStrike" spc="-1" dirty="0" err="1"/>
              <a:t>identità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digitale</a:t>
            </a:r>
            <a:r>
              <a:rPr lang="en-US" sz="1900" b="0" strike="noStrike" spc="-1" dirty="0"/>
              <a:t>: SPID, CIE o CNS</a:t>
            </a:r>
          </a:p>
          <a:p>
            <a:pPr marL="22860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1" strike="noStrike" spc="-1" dirty="0"/>
              <a:t>Accesso senza </a:t>
            </a:r>
            <a:r>
              <a:rPr lang="en-US" sz="1900" b="1" strike="noStrike" spc="-1" dirty="0" err="1"/>
              <a:t>identità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digitale</a:t>
            </a:r>
            <a:r>
              <a:rPr lang="en-US" sz="1900" b="1" strike="noStrike" spc="-1" dirty="0"/>
              <a:t> (</a:t>
            </a:r>
            <a:r>
              <a:rPr lang="en-US" sz="1900" b="1" strike="noStrike" spc="-1" dirty="0" err="1"/>
              <a:t>Delega</a:t>
            </a:r>
            <a:r>
              <a:rPr lang="en-US" sz="1900" b="1" strike="noStrike" spc="-1" dirty="0"/>
              <a:t>):</a:t>
            </a:r>
            <a:endParaRPr lang="en-US" sz="1900" b="0" strike="noStrike" spc="-1" dirty="0"/>
          </a:p>
          <a:p>
            <a:pPr marL="68580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900" b="0" strike="noStrike" spc="-1" dirty="0"/>
              <a:t>È </a:t>
            </a:r>
            <a:r>
              <a:rPr lang="en-US" sz="1900" b="0" strike="noStrike" spc="-1" dirty="0" err="1"/>
              <a:t>possibile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avere</a:t>
            </a:r>
            <a:r>
              <a:rPr lang="en-US" sz="1900" b="0" strike="noStrike" spc="-1" dirty="0"/>
              <a:t> accesso ai </a:t>
            </a:r>
            <a:r>
              <a:rPr lang="en-US" sz="1900" b="0" strike="noStrike" spc="-1" dirty="0" err="1"/>
              <a:t>servizi</a:t>
            </a:r>
            <a:r>
              <a:rPr lang="en-US" sz="1900" b="0" strike="noStrike" spc="-1" dirty="0"/>
              <a:t> online </a:t>
            </a:r>
            <a:r>
              <a:rPr lang="en-US" sz="1900" b="0" strike="noStrike" spc="-1" dirty="0" err="1"/>
              <a:t>dell'INPS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tramite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procura</a:t>
            </a:r>
            <a:r>
              <a:rPr lang="en-US" sz="1900" b="0" strike="noStrike" spc="-1" dirty="0"/>
              <a:t> a </a:t>
            </a:r>
            <a:r>
              <a:rPr lang="en-US" sz="1900" b="0" strike="noStrike" spc="-1" dirty="0" err="1"/>
              <a:t>parenti</a:t>
            </a:r>
            <a:r>
              <a:rPr lang="en-US" sz="1900" b="0" strike="noStrike" spc="-1" dirty="0"/>
              <a:t> o </a:t>
            </a:r>
            <a:r>
              <a:rPr lang="en-US" sz="1900" b="0" strike="noStrike" spc="-1" dirty="0" err="1"/>
              <a:t>persone</a:t>
            </a:r>
            <a:r>
              <a:rPr lang="en-US" sz="1900" b="0" strike="noStrike" spc="-1" dirty="0"/>
              <a:t> di fiducia.</a:t>
            </a:r>
          </a:p>
          <a:p>
            <a:pPr marL="68580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900" b="0" strike="noStrike" spc="-1" dirty="0"/>
              <a:t>La </a:t>
            </a:r>
            <a:r>
              <a:rPr lang="en-US" sz="1900" b="0" strike="noStrike" spc="-1" dirty="0" err="1"/>
              <a:t>richiesta</a:t>
            </a:r>
            <a:r>
              <a:rPr lang="en-US" sz="1900" b="0" strike="noStrike" spc="-1" dirty="0"/>
              <a:t> di </a:t>
            </a:r>
            <a:r>
              <a:rPr lang="en-US" sz="1900" b="0" strike="noStrike" spc="-1" dirty="0" err="1"/>
              <a:t>registrazione</a:t>
            </a:r>
            <a:r>
              <a:rPr lang="en-US" sz="1900" b="0" strike="noStrike" spc="-1" dirty="0"/>
              <a:t> della </a:t>
            </a:r>
            <a:r>
              <a:rPr lang="en-US" sz="1900" b="0" strike="noStrike" spc="-1" dirty="0" err="1"/>
              <a:t>delega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deve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essere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presentata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presso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gli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uffici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territoriali</a:t>
            </a:r>
            <a:r>
              <a:rPr lang="en-US" sz="1900" b="0" strike="noStrike" spc="-1" dirty="0"/>
              <a:t> INPS, </a:t>
            </a:r>
            <a:r>
              <a:rPr lang="en-US" sz="1900" b="0" strike="noStrike" spc="-1" dirty="0" err="1"/>
              <a:t>muniti</a:t>
            </a:r>
            <a:r>
              <a:rPr lang="en-US" sz="1900" b="0" strike="noStrike" spc="-1" dirty="0"/>
              <a:t> di carta </a:t>
            </a:r>
            <a:r>
              <a:rPr lang="en-US" sz="1900" b="0" strike="noStrike" spc="-1" dirty="0" err="1"/>
              <a:t>d’identità</a:t>
            </a:r>
            <a:r>
              <a:rPr lang="en-US" sz="1900" b="0" strike="noStrike" spc="-1" dirty="0"/>
              <a:t> e </a:t>
            </a:r>
            <a:r>
              <a:rPr lang="en-US" sz="1900" b="0" strike="noStrike" spc="-1" dirty="0" err="1"/>
              <a:t>dell'apposito</a:t>
            </a:r>
            <a:r>
              <a:rPr lang="en-US" sz="1900" b="0" strike="noStrike" spc="-1" dirty="0"/>
              <a:t> modulo di </a:t>
            </a:r>
            <a:r>
              <a:rPr lang="en-US" sz="1900" b="0" strike="noStrike" spc="-1" dirty="0" err="1"/>
              <a:t>richiesta</a:t>
            </a:r>
            <a:endParaRPr lang="en-US" sz="1900" b="0" strike="noStrike" spc="-1"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21EA4AF-0456-48EF-8331-068C194997BB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1843DD4-55ED-8A71-1C1D-186C081E6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21" r="13518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7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" name="Rectangle 234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Rectangle 240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0" name="Immagine 229"/>
          <p:cNvPicPr/>
          <p:nvPr/>
        </p:nvPicPr>
        <p:blipFill>
          <a:blip r:embed="rId2"/>
          <a:srcRect l="13405" r="5514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08636E-09BB-4725-9F6E-2649FA22A97E}" type="slidenum">
              <a:rPr/>
              <a:pPr>
                <a:spcAft>
                  <a:spcPts val="600"/>
                </a:spcAft>
              </a:pPr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7" name="Rectangle 236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Agenzia</a:t>
            </a: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delle </a:t>
            </a:r>
            <a:r>
              <a:rPr lang="en-US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Entrate</a:t>
            </a: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Servizi Online</a:t>
            </a:r>
            <a:endParaRPr lang="en-US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18880" algn="just">
              <a:spcBef>
                <a:spcPts val="1001"/>
              </a:spcBef>
              <a:buClr>
                <a:srgbClr val="000000"/>
              </a:buClr>
            </a:pPr>
            <a:r>
              <a:rPr lang="en-US" sz="1500" b="1" strike="noStrike" spc="-1" dirty="0" err="1"/>
              <a:t>Finalità</a:t>
            </a:r>
            <a:r>
              <a:rPr lang="en-US" sz="1500" b="1" strike="noStrike" spc="-1" dirty="0"/>
              <a:t>: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L'Agenzia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eroga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numerosi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servizi</a:t>
            </a:r>
            <a:r>
              <a:rPr lang="en-US" sz="1500" b="0" strike="noStrike" spc="-1" dirty="0"/>
              <a:t> da </a:t>
            </a:r>
            <a:r>
              <a:rPr lang="en-US" sz="1500" b="0" strike="noStrike" spc="-1" dirty="0" err="1"/>
              <a:t>remoto</a:t>
            </a:r>
            <a:r>
              <a:rPr lang="en-US" sz="1500" b="0" strike="noStrike" spc="-1" dirty="0"/>
              <a:t>, </a:t>
            </a:r>
            <a:r>
              <a:rPr lang="en-US" sz="1500" b="0" strike="noStrike" spc="-1" dirty="0" err="1"/>
              <a:t>pensati</a:t>
            </a:r>
            <a:r>
              <a:rPr lang="en-US" sz="1500" b="0" strike="noStrike" spc="-1" dirty="0"/>
              <a:t> per </a:t>
            </a:r>
            <a:r>
              <a:rPr lang="en-US" sz="1500" b="0" strike="noStrike" spc="-1" dirty="0" err="1"/>
              <a:t>un'utenza</a:t>
            </a:r>
            <a:r>
              <a:rPr lang="en-US" sz="1500" b="0" strike="noStrike" spc="-1" dirty="0"/>
              <a:t> non </a:t>
            </a:r>
            <a:r>
              <a:rPr lang="en-US" sz="1500" b="0" strike="noStrike" spc="-1" dirty="0" err="1"/>
              <a:t>professionale</a:t>
            </a:r>
            <a:r>
              <a:rPr lang="en-US" sz="1500" b="0" strike="noStrike" spc="-1" dirty="0"/>
              <a:t> e per </a:t>
            </a:r>
            <a:r>
              <a:rPr lang="en-US" sz="1500" b="0" strike="noStrike" spc="-1" dirty="0" err="1"/>
              <a:t>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cittadini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che</a:t>
            </a:r>
            <a:r>
              <a:rPr lang="en-US" sz="1500" b="0" strike="noStrike" spc="-1" dirty="0"/>
              <a:t> non </a:t>
            </a:r>
            <a:r>
              <a:rPr lang="en-US" sz="1500" b="0" strike="noStrike" spc="-1" dirty="0" err="1"/>
              <a:t>si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avvalgono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dell'assistenza</a:t>
            </a:r>
            <a:r>
              <a:rPr lang="en-US" sz="1500" b="0" strike="noStrike" spc="-1" dirty="0"/>
              <a:t> di un </a:t>
            </a:r>
            <a:r>
              <a:rPr lang="en-US" sz="1500" b="0" strike="noStrike" spc="-1" dirty="0" err="1"/>
              <a:t>intermediario</a:t>
            </a:r>
            <a:r>
              <a:rPr lang="en-US" sz="1500" b="0" strike="noStrike" spc="-1" dirty="0"/>
              <a:t> per la </a:t>
            </a:r>
            <a:r>
              <a:rPr lang="en-US" sz="1500" b="0" strike="noStrike" spc="-1" dirty="0" err="1"/>
              <a:t>gestione</a:t>
            </a:r>
            <a:r>
              <a:rPr lang="en-US" sz="1500" b="0" strike="noStrike" spc="-1" dirty="0"/>
              <a:t> delle </a:t>
            </a:r>
            <a:r>
              <a:rPr lang="en-US" sz="1500" b="0" strike="noStrike" spc="-1" dirty="0" err="1"/>
              <a:t>pratiche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fiscali</a:t>
            </a:r>
            <a:r>
              <a:rPr lang="en-US" sz="1500" b="0" strike="noStrike" spc="-1" dirty="0"/>
              <a:t> </a:t>
            </a:r>
            <a:r>
              <a:rPr lang="en-US" sz="1500" b="1" strike="noStrike" spc="-1" dirty="0"/>
              <a:t>Canali di accesso:</a:t>
            </a:r>
            <a:endParaRPr lang="en-US" sz="1500" b="0" strike="noStrike" spc="-1" dirty="0"/>
          </a:p>
          <a:p>
            <a:pPr marL="65880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500" b="1" strike="noStrike" spc="-1" dirty="0"/>
              <a:t>E-mail o PEC:</a:t>
            </a:r>
            <a:r>
              <a:rPr lang="en-US" sz="1500" b="0" strike="noStrike" spc="-1" dirty="0"/>
              <a:t> Per </a:t>
            </a:r>
            <a:r>
              <a:rPr lang="en-US" sz="1500" b="0" strike="noStrike" spc="-1" dirty="0" err="1"/>
              <a:t>richiedere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servizi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che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vengono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erogati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anche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dagli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sportelli</a:t>
            </a:r>
            <a:r>
              <a:rPr lang="en-US" sz="1500" b="0" strike="noStrike" spc="-1" dirty="0"/>
              <a:t>.</a:t>
            </a:r>
          </a:p>
          <a:p>
            <a:pPr marL="65880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500" b="1" strike="noStrike" spc="-1" dirty="0"/>
              <a:t>Canale </a:t>
            </a:r>
            <a:r>
              <a:rPr lang="en-US" sz="1500" b="1" strike="noStrike" spc="-1" dirty="0" err="1"/>
              <a:t>telematico</a:t>
            </a:r>
            <a:r>
              <a:rPr lang="en-US" sz="1500" b="1" strike="noStrike" spc="-1" dirty="0"/>
              <a:t>:</a:t>
            </a:r>
            <a:r>
              <a:rPr lang="en-US" sz="1500" b="0" strike="noStrike" spc="-1" dirty="0"/>
              <a:t> Per </a:t>
            </a:r>
            <a:r>
              <a:rPr lang="en-US" sz="1500" b="0" strike="noStrike" spc="-1" dirty="0" err="1"/>
              <a:t>agire</a:t>
            </a:r>
            <a:r>
              <a:rPr lang="en-US" sz="1500" b="0" strike="noStrike" spc="-1" dirty="0"/>
              <a:t> in </a:t>
            </a:r>
            <a:r>
              <a:rPr lang="en-US" sz="1500" b="0" strike="noStrike" spc="-1" dirty="0" err="1"/>
              <a:t>autonomia</a:t>
            </a:r>
            <a:r>
              <a:rPr lang="en-US" sz="1500" b="0" strike="noStrike" spc="-1" dirty="0"/>
              <a:t> sui </a:t>
            </a:r>
            <a:r>
              <a:rPr lang="en-US" sz="1500" b="0" strike="noStrike" spc="-1" dirty="0" err="1"/>
              <a:t>servizi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dell'Agenzia</a:t>
            </a:r>
            <a:r>
              <a:rPr lang="en-US" sz="1500" b="0" strike="noStrike" spc="-1" dirty="0"/>
              <a:t>.</a:t>
            </a:r>
          </a:p>
          <a:p>
            <a:pPr marL="65880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500" b="1" strike="noStrike" spc="-1" dirty="0"/>
              <a:t>Canale </a:t>
            </a:r>
            <a:r>
              <a:rPr lang="en-US" sz="1500" b="1" strike="noStrike" spc="-1" dirty="0" err="1"/>
              <a:t>telefonico</a:t>
            </a:r>
            <a:r>
              <a:rPr lang="en-US" sz="1500" b="1" strike="noStrike" spc="-1" dirty="0"/>
              <a:t> e </a:t>
            </a:r>
            <a:r>
              <a:rPr lang="en-US" sz="1500" b="1" strike="noStrike" spc="-1" dirty="0" err="1"/>
              <a:t>videochiamata</a:t>
            </a:r>
            <a:r>
              <a:rPr lang="en-US" sz="1500" b="1" strike="noStrike" spc="-1" dirty="0"/>
              <a:t>:</a:t>
            </a:r>
            <a:r>
              <a:rPr lang="en-US" sz="1500" b="0" strike="noStrike" spc="-1" dirty="0"/>
              <a:t> Per un </a:t>
            </a:r>
            <a:r>
              <a:rPr lang="en-US" sz="1500" b="0" strike="noStrike" spc="-1" dirty="0" err="1"/>
              <a:t>supporto</a:t>
            </a:r>
            <a:r>
              <a:rPr lang="en-US" sz="1500" b="0" strike="noStrike" spc="-1" dirty="0"/>
              <a:t> in </a:t>
            </a:r>
            <a:r>
              <a:rPr lang="en-US" sz="1500" b="0" strike="noStrike" spc="-1" dirty="0" err="1"/>
              <a:t>diretta</a:t>
            </a:r>
            <a:r>
              <a:rPr lang="en-US" sz="1500" b="0" strike="noStrike" spc="-1" dirty="0"/>
              <a:t> con un </a:t>
            </a:r>
            <a:r>
              <a:rPr lang="en-US" sz="1500" b="0" strike="noStrike" spc="-1" dirty="0" err="1"/>
              <a:t>funzionario</a:t>
            </a:r>
            <a:r>
              <a:rPr lang="en-US" sz="1500" b="0" strike="noStrike" spc="-1" dirty="0"/>
              <a:t> </a:t>
            </a:r>
          </a:p>
          <a:p>
            <a:pPr marL="65880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500" b="1" strike="noStrike" spc="-1" dirty="0"/>
              <a:t>Servizi ad accesso libero (senza SPID):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Alcuni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servizi</a:t>
            </a:r>
            <a:r>
              <a:rPr lang="en-US" sz="1500" b="0" strike="noStrike" spc="-1" dirty="0"/>
              <a:t>, come il </a:t>
            </a:r>
            <a:r>
              <a:rPr lang="en-US" sz="1500" b="0" strike="noStrike" spc="-1" dirty="0" err="1"/>
              <a:t>calcolo</a:t>
            </a:r>
            <a:r>
              <a:rPr lang="en-US" sz="1500" b="0" strike="noStrike" spc="-1" dirty="0"/>
              <a:t> del bollo auto, la </a:t>
            </a:r>
            <a:r>
              <a:rPr lang="en-US" sz="1500" b="0" strike="noStrike" spc="-1" dirty="0" err="1"/>
              <a:t>compilazione</a:t>
            </a:r>
            <a:r>
              <a:rPr lang="en-US" sz="1500" b="0" strike="noStrike" spc="-1" dirty="0"/>
              <a:t> del </a:t>
            </a:r>
            <a:r>
              <a:rPr lang="en-US" sz="1500" b="0" strike="noStrike" spc="-1" dirty="0" err="1"/>
              <a:t>modello</a:t>
            </a:r>
            <a:r>
              <a:rPr lang="en-US" sz="1500" b="0" strike="noStrike" spc="-1" dirty="0"/>
              <a:t> F24 o la </a:t>
            </a:r>
            <a:r>
              <a:rPr lang="en-US" sz="1500" b="0" strike="noStrike" spc="-1" dirty="0" err="1"/>
              <a:t>correzione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dei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dati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catastali</a:t>
            </a:r>
            <a:r>
              <a:rPr lang="en-US" sz="1500" b="0" strike="noStrike" spc="-1" dirty="0"/>
              <a:t> degli </a:t>
            </a:r>
            <a:r>
              <a:rPr lang="en-US" sz="1500" b="0" strike="noStrike" spc="-1" dirty="0" err="1"/>
              <a:t>immobili</a:t>
            </a:r>
            <a:r>
              <a:rPr lang="en-US" sz="1500" b="0" strike="noStrike" spc="-1" dirty="0"/>
              <a:t>, non </a:t>
            </a:r>
            <a:r>
              <a:rPr lang="en-US" sz="1500" b="0" strike="noStrike" spc="-1" dirty="0" err="1"/>
              <a:t>necessitano</a:t>
            </a:r>
            <a:r>
              <a:rPr lang="en-US" sz="1500" b="0" strike="noStrike" spc="-1" dirty="0"/>
              <a:t> di </a:t>
            </a:r>
            <a:r>
              <a:rPr lang="en-US" sz="1500" b="0" strike="noStrike" spc="-1" dirty="0" err="1"/>
              <a:t>registrazione</a:t>
            </a:r>
            <a:r>
              <a:rPr lang="en-US" sz="1500" b="0" strike="noStrike" spc="-1" dirty="0"/>
              <a:t> e </a:t>
            </a:r>
            <a:r>
              <a:rPr lang="en-US" sz="1500" b="0" strike="noStrike" spc="-1" dirty="0" err="1"/>
              <a:t>sono</a:t>
            </a:r>
            <a:r>
              <a:rPr lang="en-US" sz="1500" b="0" strike="noStrike" spc="-1" dirty="0"/>
              <a:t> a libero accesso </a:t>
            </a:r>
            <a:r>
              <a:rPr lang="en-US" sz="1500" b="0" strike="noStrike" spc="-1" dirty="0" err="1"/>
              <a:t>sul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sito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dell'Agenzia</a:t>
            </a:r>
            <a:r>
              <a:rPr lang="en-US" sz="1500" b="0" strike="noStrike" spc="-1" dirty="0"/>
              <a:t> 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21DCB07-8CC0-42A4-9BF2-731961B8F7EB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9" name="Rectangle 23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41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Agenzia</a:t>
            </a:r>
            <a:r>
              <a:rPr lang="en-US" sz="41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delle </a:t>
            </a:r>
            <a:r>
              <a:rPr lang="en-US" sz="41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Entrate</a:t>
            </a:r>
            <a:r>
              <a:rPr lang="en-US" sz="41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Area </a:t>
            </a:r>
            <a:r>
              <a:rPr lang="en-US" sz="41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Riservata</a:t>
            </a:r>
            <a:r>
              <a:rPr lang="en-US" sz="41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1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Delega</a:t>
            </a:r>
            <a:endParaRPr lang="en-US" sz="41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2200" b="1" strike="noStrike" spc="-1" dirty="0"/>
              <a:t>Area </a:t>
            </a:r>
            <a:r>
              <a:rPr lang="en-US" sz="2200" b="1" strike="noStrike" spc="-1" dirty="0" err="1"/>
              <a:t>Riservata</a:t>
            </a:r>
            <a:r>
              <a:rPr lang="en-US" sz="2200" b="1" strike="noStrike" spc="-1" dirty="0"/>
              <a:t>:</a:t>
            </a:r>
            <a:r>
              <a:rPr lang="en-US" sz="2200" b="0" strike="noStrike" spc="-1" dirty="0"/>
              <a:t> </a:t>
            </a:r>
          </a:p>
          <a:p>
            <a:pPr marL="0" indent="0" algn="just"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2200" b="0" strike="noStrike" spc="-1" dirty="0" err="1"/>
              <a:t>L'accesso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richiede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credenziali</a:t>
            </a:r>
            <a:r>
              <a:rPr lang="en-US" sz="2200" b="0" strike="noStrike" spc="-1" dirty="0"/>
              <a:t> SPID, CIE o CNS. </a:t>
            </a:r>
            <a:r>
              <a:rPr lang="en-US" sz="2200" b="0" strike="noStrike" spc="-1" dirty="0" err="1"/>
              <a:t>Permette</a:t>
            </a:r>
            <a:r>
              <a:rPr lang="en-US" sz="2200" b="0" strike="noStrike" spc="-1" dirty="0"/>
              <a:t> di </a:t>
            </a:r>
            <a:r>
              <a:rPr lang="en-US" sz="2200" b="0" strike="noStrike" spc="-1" dirty="0" err="1"/>
              <a:t>svolgere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operazioni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riservate</a:t>
            </a:r>
            <a:r>
              <a:rPr lang="en-US" sz="2200" b="0" strike="noStrike" spc="-1" dirty="0"/>
              <a:t>, </a:t>
            </a:r>
            <a:r>
              <a:rPr lang="en-US" sz="2200" b="0" strike="noStrike" spc="-1" dirty="0" err="1"/>
              <a:t>quali</a:t>
            </a:r>
            <a:r>
              <a:rPr lang="en-US" sz="2200" b="0" strike="noStrike" spc="-1" dirty="0"/>
              <a:t>:</a:t>
            </a:r>
          </a:p>
          <a:p>
            <a:pPr marL="6850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2200" b="0" strike="noStrike" spc="-1" dirty="0" err="1"/>
              <a:t>Consultare</a:t>
            </a:r>
            <a:r>
              <a:rPr lang="en-US" sz="2200" b="0" strike="noStrike" spc="-1" dirty="0"/>
              <a:t> il proprio </a:t>
            </a:r>
            <a:r>
              <a:rPr lang="en-US" sz="2200" b="0" strike="noStrike" spc="-1" dirty="0" err="1"/>
              <a:t>cassetto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fiscale</a:t>
            </a:r>
            <a:r>
              <a:rPr lang="en-US" sz="2200" b="0" strike="noStrike" spc="-1" dirty="0"/>
              <a:t>.</a:t>
            </a:r>
          </a:p>
          <a:p>
            <a:pPr marL="6850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2200" b="0" strike="noStrike" spc="-1" dirty="0" err="1"/>
              <a:t>Accedere</a:t>
            </a:r>
            <a:r>
              <a:rPr lang="en-US" sz="2200" b="0" strike="noStrike" spc="-1" dirty="0"/>
              <a:t> alla </a:t>
            </a:r>
            <a:r>
              <a:rPr lang="en-US" sz="2200" b="0" strike="noStrike" spc="-1" dirty="0" err="1"/>
              <a:t>dichiarazione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dei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redditi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precompilata</a:t>
            </a:r>
            <a:r>
              <a:rPr lang="en-US" sz="2200" b="0" strike="noStrike" spc="-1" dirty="0"/>
              <a:t>.</a:t>
            </a:r>
          </a:p>
          <a:p>
            <a:pPr marL="6850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2200" b="0" strike="noStrike" spc="-1" dirty="0" err="1"/>
              <a:t>Pagare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imposte</a:t>
            </a:r>
            <a:r>
              <a:rPr lang="en-US" sz="2200" b="0" strike="noStrike" spc="-1" dirty="0"/>
              <a:t> e </a:t>
            </a:r>
            <a:r>
              <a:rPr lang="en-US" sz="2200" b="0" strike="noStrike" spc="-1" dirty="0" err="1"/>
              <a:t>contributi</a:t>
            </a:r>
            <a:r>
              <a:rPr lang="en-US" sz="2200" b="0" strike="noStrike" spc="-1" dirty="0"/>
              <a:t>.</a:t>
            </a:r>
          </a:p>
          <a:p>
            <a:pPr marL="6850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2200" b="0" strike="noStrike" spc="-1" dirty="0" err="1"/>
              <a:t>Registrare</a:t>
            </a:r>
            <a:r>
              <a:rPr lang="en-US" sz="2200" b="0" strike="noStrike" spc="-1" dirty="0"/>
              <a:t> un </a:t>
            </a:r>
            <a:r>
              <a:rPr lang="en-US" sz="2200" b="0" strike="noStrike" spc="-1" dirty="0" err="1"/>
              <a:t>contratto</a:t>
            </a:r>
            <a:r>
              <a:rPr lang="en-US" sz="2200" b="0" strike="noStrike" spc="-1" dirty="0"/>
              <a:t> di </a:t>
            </a:r>
            <a:r>
              <a:rPr lang="en-US" sz="2200" b="0" strike="noStrike" spc="-1" dirty="0" err="1"/>
              <a:t>locazione</a:t>
            </a:r>
            <a:r>
              <a:rPr lang="en-US" sz="2200" b="0" strike="noStrike" spc="-1" dirty="0"/>
              <a:t> </a:t>
            </a:r>
          </a:p>
          <a:p>
            <a:pPr marL="6850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2200" b="0" strike="noStrike" spc="-1" dirty="0" err="1"/>
              <a:t>Verificare</a:t>
            </a:r>
            <a:r>
              <a:rPr lang="en-US" sz="2200" b="0" strike="noStrike" spc="-1" dirty="0"/>
              <a:t> le </a:t>
            </a:r>
            <a:r>
              <a:rPr lang="en-US" sz="2200" b="0" strike="noStrike" spc="-1" dirty="0" err="1"/>
              <a:t>proprietà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immobiliari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detenute</a:t>
            </a:r>
            <a:endParaRPr lang="en-US" sz="2200" b="0" strike="noStrike" spc="-1"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E019E8B-B842-4EF4-9D7E-5A7C1033C335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0" name="Rectangle 23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" name="Immagine 234"/>
          <p:cNvPicPr/>
          <p:nvPr/>
        </p:nvPicPr>
        <p:blipFill>
          <a:blip r:embed="rId2"/>
          <a:srcRect b="14787"/>
          <a:stretch>
            <a:fillRect/>
          </a:stretch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0DF8DA-02B2-4383-81FF-59AD33AE4699}" type="slidenum">
              <a:rPr/>
              <a:pPr>
                <a:spcAft>
                  <a:spcPts val="600"/>
                </a:spcAft>
              </a:pPr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3" name="Rectangle 242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"Non ho SPID o il computer... Come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faccio</a:t>
            </a: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?" - La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Delega</a:t>
            </a:r>
            <a:endParaRPr lang="en-US" sz="37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Rectangle 2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140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0" strike="noStrike" spc="-1" dirty="0"/>
              <a:t>Se non </a:t>
            </a:r>
            <a:r>
              <a:rPr lang="en-US" sz="1900" b="0" strike="noStrike" spc="-1" dirty="0" err="1"/>
              <a:t>hai</a:t>
            </a:r>
            <a:r>
              <a:rPr lang="en-US" sz="1900" b="0" strike="noStrike" spc="-1" dirty="0"/>
              <a:t> SPID, CIE o non </a:t>
            </a:r>
            <a:r>
              <a:rPr lang="en-US" sz="1900" b="0" strike="noStrike" spc="-1" dirty="0" err="1"/>
              <a:t>ti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senti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sicuro</a:t>
            </a:r>
            <a:r>
              <a:rPr lang="en-US" sz="1900" b="0" strike="noStrike" spc="-1" dirty="0"/>
              <a:t> a </a:t>
            </a:r>
            <a:r>
              <a:rPr lang="en-US" sz="1900" b="0" strike="noStrike" spc="-1" dirty="0" err="1"/>
              <a:t>usare</a:t>
            </a:r>
            <a:r>
              <a:rPr lang="en-US" sz="1900" b="0" strike="noStrike" spc="-1" dirty="0"/>
              <a:t> il computer, </a:t>
            </a:r>
            <a:r>
              <a:rPr lang="en-US" sz="1900" b="0" strike="noStrike" spc="-1" dirty="0" err="1"/>
              <a:t>c'è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una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soluzione</a:t>
            </a:r>
            <a:r>
              <a:rPr lang="en-US" sz="1900" b="0" strike="noStrike" spc="-1" dirty="0"/>
              <a:t>: </a:t>
            </a:r>
          </a:p>
          <a:p>
            <a:pPr marL="22140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1" strike="noStrike" spc="-1" dirty="0"/>
              <a:t>la </a:t>
            </a:r>
            <a:r>
              <a:rPr lang="en-US" sz="1900" b="1" strike="noStrike" spc="-1" dirty="0" err="1"/>
              <a:t>delega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Puoi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autorizzare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una</a:t>
            </a:r>
            <a:r>
              <a:rPr lang="en-US" sz="1900" b="0" strike="noStrike" spc="-1" dirty="0"/>
              <a:t> persona di fiducia (un </a:t>
            </a:r>
            <a:r>
              <a:rPr lang="en-US" sz="1900" b="0" strike="noStrike" spc="-1" dirty="0" err="1"/>
              <a:t>parente</a:t>
            </a:r>
            <a:r>
              <a:rPr lang="en-US" sz="1900" b="0" strike="noStrike" spc="-1" dirty="0"/>
              <a:t>, un </a:t>
            </a:r>
            <a:r>
              <a:rPr lang="en-US" sz="1900" b="0" strike="noStrike" spc="-1" dirty="0" err="1"/>
              <a:t>amico</a:t>
            </a:r>
            <a:r>
              <a:rPr lang="en-US" sz="1900" b="0" strike="noStrike" spc="-1" dirty="0"/>
              <a:t>) ad </a:t>
            </a:r>
            <a:r>
              <a:rPr lang="en-US" sz="1900" b="0" strike="noStrike" spc="-1" dirty="0" err="1"/>
              <a:t>accedere</a:t>
            </a:r>
            <a:r>
              <a:rPr lang="en-US" sz="1900" b="0" strike="noStrike" spc="-1" dirty="0"/>
              <a:t> ai </a:t>
            </a:r>
            <a:r>
              <a:rPr lang="en-US" sz="1900" b="0" strike="noStrike" spc="-1" dirty="0" err="1"/>
              <a:t>servizi</a:t>
            </a:r>
            <a:r>
              <a:rPr lang="en-US" sz="1900" b="0" strike="noStrike" spc="-1" dirty="0"/>
              <a:t> online per </a:t>
            </a:r>
            <a:r>
              <a:rPr lang="en-US" sz="1900" b="0" strike="noStrike" spc="-1" dirty="0" err="1"/>
              <a:t>conto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tuo</a:t>
            </a:r>
            <a:r>
              <a:rPr lang="en-US" sz="1900" b="0" strike="noStrike" spc="-1" dirty="0"/>
              <a:t>.</a:t>
            </a:r>
          </a:p>
          <a:p>
            <a:pPr marL="22140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1" strike="noStrike" spc="-1" dirty="0"/>
              <a:t>Come </a:t>
            </a:r>
            <a:r>
              <a:rPr lang="en-US" sz="1900" b="1" strike="noStrike" spc="-1" dirty="0" err="1"/>
              <a:t>si</a:t>
            </a:r>
            <a:r>
              <a:rPr lang="en-US" sz="1900" b="1" strike="noStrike" spc="-1" dirty="0"/>
              <a:t> fa?</a:t>
            </a:r>
            <a:r>
              <a:rPr lang="en-US" sz="1900" b="0" strike="noStrike" spc="-1" dirty="0"/>
              <a:t> </a:t>
            </a:r>
          </a:p>
          <a:p>
            <a:pPr marL="22140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0" strike="noStrike" spc="-1" dirty="0"/>
              <a:t>Sia per </a:t>
            </a:r>
            <a:r>
              <a:rPr lang="en-US" sz="1900" b="0" strike="noStrike" spc="-1" dirty="0" err="1"/>
              <a:t>l'INPS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che</a:t>
            </a:r>
            <a:r>
              <a:rPr lang="en-US" sz="1900" b="0" strike="noStrike" spc="-1" dirty="0"/>
              <a:t> per </a:t>
            </a:r>
            <a:r>
              <a:rPr lang="en-US" sz="1900" b="0" strike="noStrike" spc="-1" dirty="0" err="1"/>
              <a:t>l'Agenzia</a:t>
            </a:r>
            <a:r>
              <a:rPr lang="en-US" sz="1900" b="0" strike="noStrike" spc="-1" dirty="0"/>
              <a:t> delle </a:t>
            </a:r>
            <a:r>
              <a:rPr lang="en-US" sz="1900" b="0" strike="noStrike" spc="-1" dirty="0" err="1"/>
              <a:t>Entrate</a:t>
            </a:r>
            <a:r>
              <a:rPr lang="en-US" sz="1900" b="0" strike="noStrike" spc="-1" dirty="0"/>
              <a:t>, devi </a:t>
            </a:r>
            <a:r>
              <a:rPr lang="en-US" sz="1900" b="0" strike="noStrike" spc="-1" dirty="0" err="1"/>
              <a:t>recarti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presso</a:t>
            </a:r>
            <a:r>
              <a:rPr lang="en-US" sz="1900" b="0" strike="noStrike" spc="-1" dirty="0"/>
              <a:t> uno </a:t>
            </a:r>
            <a:r>
              <a:rPr lang="en-US" sz="1900" b="0" strike="noStrike" spc="-1" dirty="0" err="1"/>
              <a:t>dei</a:t>
            </a:r>
            <a:r>
              <a:rPr lang="en-US" sz="1900" b="0" strike="noStrike" spc="-1" dirty="0"/>
              <a:t> loro </a:t>
            </a:r>
            <a:r>
              <a:rPr lang="en-US" sz="1900" b="0" strike="noStrike" spc="-1" dirty="0" err="1"/>
              <a:t>uffici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territoriali</a:t>
            </a:r>
            <a:r>
              <a:rPr lang="en-US" sz="1900" b="0" strike="noStrike" spc="-1" dirty="0"/>
              <a:t>.</a:t>
            </a:r>
          </a:p>
          <a:p>
            <a:pPr marL="22140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0" strike="noStrike" spc="-1" dirty="0" err="1"/>
              <a:t>Dovrai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compilare</a:t>
            </a:r>
            <a:r>
              <a:rPr lang="en-US" sz="1900" b="0" strike="noStrike" spc="-1" dirty="0"/>
              <a:t> un modulo di </a:t>
            </a:r>
            <a:r>
              <a:rPr lang="en-US" sz="1900" b="0" strike="noStrike" spc="-1" dirty="0" err="1"/>
              <a:t>richiesta</a:t>
            </a:r>
            <a:r>
              <a:rPr lang="en-US" sz="1900" b="0" strike="noStrike" spc="-1" dirty="0"/>
              <a:t> e </a:t>
            </a:r>
            <a:r>
              <a:rPr lang="en-US" sz="1900" b="0" strike="noStrike" spc="-1" dirty="0" err="1"/>
              <a:t>portare</a:t>
            </a:r>
            <a:r>
              <a:rPr lang="en-US" sz="1900" b="0" strike="noStrike" spc="-1" dirty="0"/>
              <a:t> con </a:t>
            </a:r>
            <a:r>
              <a:rPr lang="en-US" sz="1900" b="0" strike="noStrike" spc="-1" dirty="0" err="1"/>
              <a:t>te</a:t>
            </a:r>
            <a:r>
              <a:rPr lang="en-US" sz="1900" b="0" strike="noStrike" spc="-1" dirty="0"/>
              <a:t> il </a:t>
            </a:r>
            <a:r>
              <a:rPr lang="en-US" sz="1900" b="0" strike="noStrike" spc="-1" dirty="0" err="1"/>
              <a:t>tuo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documento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d'identità</a:t>
            </a:r>
            <a:r>
              <a:rPr lang="en-US" sz="1900" b="0" strike="noStrike" spc="-1" dirty="0"/>
              <a:t> e </a:t>
            </a:r>
            <a:r>
              <a:rPr lang="en-US" sz="1900" b="0" strike="noStrike" spc="-1" dirty="0" err="1"/>
              <a:t>una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copia</a:t>
            </a:r>
            <a:r>
              <a:rPr lang="en-US" sz="1900" b="0" strike="noStrike" spc="-1" dirty="0"/>
              <a:t> di </a:t>
            </a:r>
            <a:r>
              <a:rPr lang="en-US" sz="1900" b="0" strike="noStrike" spc="-1" dirty="0" err="1"/>
              <a:t>quello</a:t>
            </a:r>
            <a:r>
              <a:rPr lang="en-US" sz="1900" b="0" strike="noStrike" spc="-1" dirty="0"/>
              <a:t> della persona </a:t>
            </a:r>
            <a:r>
              <a:rPr lang="en-US" sz="1900" b="0" strike="noStrike" spc="-1" dirty="0" err="1"/>
              <a:t>che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vuoi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delegare</a:t>
            </a:r>
            <a:r>
              <a:rPr lang="en-US" sz="1900" b="0" strike="noStrike" spc="-1" dirty="0"/>
              <a:t>.</a:t>
            </a:r>
          </a:p>
          <a:p>
            <a:pPr marL="22140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0" strike="noStrike" spc="-1" dirty="0"/>
              <a:t>La </a:t>
            </a:r>
            <a:r>
              <a:rPr lang="en-US" sz="1900" b="0" strike="noStrike" spc="-1" dirty="0" err="1"/>
              <a:t>delega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può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essere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revocata</a:t>
            </a:r>
            <a:r>
              <a:rPr lang="en-US" sz="1900" b="0" strike="noStrike" spc="-1" dirty="0"/>
              <a:t> in </a:t>
            </a:r>
            <a:r>
              <a:rPr lang="en-US" sz="1900" b="0" strike="noStrike" spc="-1" dirty="0" err="1"/>
              <a:t>qualsiasi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momento</a:t>
            </a:r>
            <a:r>
              <a:rPr lang="en-US" sz="1900" b="0" strike="noStrike" spc="-1" dirty="0"/>
              <a:t>.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1900" b="0" strike="noStrike" spc="-1" dirty="0"/>
          </a:p>
        </p:txBody>
      </p:sp>
      <p:sp>
        <p:nvSpPr>
          <p:cNvPr id="238" name="PlaceHolder 3"/>
          <p:cNvSpPr>
            <a:spLocks noGrp="1"/>
          </p:cNvSpPr>
          <p:nvPr>
            <p:ph type="ftr" idx="20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3C60FB-8142-45D6-8C12-44BB38E96284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" name="Rectangle 244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Sanità - Il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Fascicolo</a:t>
            </a: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Sanitario</a:t>
            </a: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Elettronico</a:t>
            </a: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(FSE)</a:t>
            </a:r>
            <a:endParaRPr lang="en-US" sz="37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Rectangle 2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736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Che </a:t>
            </a:r>
            <a:r>
              <a:rPr lang="en-US" sz="1700" b="1" strike="noStrike" spc="-1" dirty="0" err="1"/>
              <a:t>cos'è</a:t>
            </a:r>
            <a:r>
              <a:rPr lang="en-US" sz="1700" b="1" strike="noStrike" spc="-1" dirty="0"/>
              <a:t>:</a:t>
            </a:r>
            <a:r>
              <a:rPr lang="en-US" sz="1700" b="0" strike="noStrike" spc="-1" dirty="0"/>
              <a:t> Una </a:t>
            </a:r>
            <a:r>
              <a:rPr lang="en-US" sz="1700" b="0" strike="noStrike" spc="-1" dirty="0" err="1"/>
              <a:t>raccolta</a:t>
            </a:r>
            <a:r>
              <a:rPr lang="en-US" sz="1700" b="0" strike="noStrike" spc="-1" dirty="0"/>
              <a:t> on-line di </a:t>
            </a:r>
            <a:r>
              <a:rPr lang="en-US" sz="1700" b="0" strike="noStrike" spc="-1" dirty="0" err="1"/>
              <a:t>dati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informazioni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sanitarie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che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costituiscono</a:t>
            </a:r>
            <a:r>
              <a:rPr lang="en-US" sz="1700" b="0" strike="noStrike" spc="-1" dirty="0"/>
              <a:t> la </a:t>
            </a:r>
            <a:r>
              <a:rPr lang="en-US" sz="1700" b="0" strike="noStrike" spc="-1" dirty="0" err="1"/>
              <a:t>storia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clinica</a:t>
            </a:r>
            <a:r>
              <a:rPr lang="en-US" sz="1700" b="0" strike="noStrike" spc="-1" dirty="0"/>
              <a:t> e di salute di </a:t>
            </a:r>
            <a:r>
              <a:rPr lang="en-US" sz="1700" b="0" strike="noStrike" spc="-1" dirty="0" err="1"/>
              <a:t>una</a:t>
            </a:r>
            <a:r>
              <a:rPr lang="en-US" sz="1700" b="0" strike="noStrike" spc="-1" dirty="0"/>
              <a:t> persona </a:t>
            </a:r>
          </a:p>
          <a:p>
            <a:pPr marL="20736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A </a:t>
            </a:r>
            <a:r>
              <a:rPr lang="en-US" sz="1700" b="1" strike="noStrike" spc="-1" dirty="0" err="1"/>
              <a:t>cosa</a:t>
            </a:r>
            <a:r>
              <a:rPr lang="en-US" sz="1700" b="1" strike="noStrike" spc="-1" dirty="0"/>
              <a:t> serve: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Permette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consultare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avere</a:t>
            </a:r>
            <a:r>
              <a:rPr lang="en-US" sz="1700" b="0" strike="noStrike" spc="-1" dirty="0"/>
              <a:t> a </a:t>
            </a:r>
            <a:r>
              <a:rPr lang="en-US" sz="1700" b="0" strike="noStrike" spc="-1" dirty="0" err="1"/>
              <a:t>disposizione</a:t>
            </a:r>
            <a:r>
              <a:rPr lang="en-US" sz="1700" b="0" strike="noStrike" spc="-1" dirty="0"/>
              <a:t> online </a:t>
            </a:r>
            <a:r>
              <a:rPr lang="en-US" sz="1700" b="0" strike="noStrike" spc="-1" dirty="0" err="1"/>
              <a:t>dati</a:t>
            </a:r>
            <a:r>
              <a:rPr lang="en-US" sz="1700" b="0" strike="noStrike" spc="-1" dirty="0"/>
              <a:t> come </a:t>
            </a:r>
            <a:r>
              <a:rPr lang="en-US" sz="1700" b="0" strike="noStrike" spc="-1" dirty="0" err="1"/>
              <a:t>vaccinazioni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referti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esami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ricoveri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lettere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dimissione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ricette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farmaceutiche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prescrizioni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specialistiche</a:t>
            </a:r>
            <a:r>
              <a:rPr lang="en-US" sz="1700" b="0" strike="noStrike" spc="-1" dirty="0"/>
              <a:t> ed </a:t>
            </a:r>
            <a:r>
              <a:rPr lang="en-US" sz="1700" b="0" strike="noStrike" spc="-1" dirty="0" err="1"/>
              <a:t>eventuali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esenzioni</a:t>
            </a:r>
            <a:r>
              <a:rPr lang="en-US" sz="1700" b="0" strike="noStrike" spc="-1" dirty="0"/>
              <a:t> per </a:t>
            </a:r>
            <a:r>
              <a:rPr lang="en-US" sz="1700" b="0" strike="noStrike" spc="-1" dirty="0" err="1"/>
              <a:t>patologia</a:t>
            </a:r>
            <a:endParaRPr lang="en-US" sz="1700" b="0" strike="noStrike" spc="-1" dirty="0"/>
          </a:p>
          <a:p>
            <a:pPr marL="20736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Come </a:t>
            </a:r>
            <a:r>
              <a:rPr lang="en-US" sz="1700" b="1" strike="noStrike" spc="-1" dirty="0" err="1"/>
              <a:t>si</a:t>
            </a:r>
            <a:r>
              <a:rPr lang="en-US" sz="1700" b="1" strike="noStrike" spc="-1" dirty="0"/>
              <a:t> accede: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L'accesso</a:t>
            </a:r>
            <a:r>
              <a:rPr lang="en-US" sz="1700" b="0" strike="noStrike" spc="-1" dirty="0"/>
              <a:t> è </a:t>
            </a:r>
            <a:r>
              <a:rPr lang="en-US" sz="1700" b="0" strike="noStrike" spc="-1" dirty="0" err="1"/>
              <a:t>possibile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tramite</a:t>
            </a:r>
            <a:r>
              <a:rPr lang="en-US" sz="1700" b="0" strike="noStrike" spc="-1" dirty="0"/>
              <a:t>:</a:t>
            </a:r>
          </a:p>
          <a:p>
            <a:pPr marL="62316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SPID (Sistema </a:t>
            </a:r>
            <a:r>
              <a:rPr lang="en-US" sz="1700" b="0" strike="noStrike" spc="-1" dirty="0" err="1"/>
              <a:t>Pubblico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Identità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Digitale</a:t>
            </a:r>
            <a:r>
              <a:rPr lang="en-US" sz="1700" b="0" strike="noStrike" spc="-1" dirty="0"/>
              <a:t>).</a:t>
            </a:r>
          </a:p>
          <a:p>
            <a:pPr marL="62316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Carta Nazionale </a:t>
            </a:r>
            <a:r>
              <a:rPr lang="en-US" sz="1700" b="0" strike="noStrike" spc="-1" dirty="0" err="1"/>
              <a:t>dei</a:t>
            </a:r>
            <a:r>
              <a:rPr lang="en-US" sz="1700" b="0" strike="noStrike" spc="-1" dirty="0"/>
              <a:t> Servizi (CNS), </a:t>
            </a:r>
            <a:r>
              <a:rPr lang="en-US" sz="1700" b="0" strike="noStrike" spc="-1" dirty="0" err="1"/>
              <a:t>ovvero</a:t>
            </a:r>
            <a:r>
              <a:rPr lang="en-US" sz="1700" b="0" strike="noStrike" spc="-1" dirty="0"/>
              <a:t> la </a:t>
            </a:r>
            <a:r>
              <a:rPr lang="en-US" sz="1700" b="0" strike="noStrike" spc="-1" dirty="0" err="1"/>
              <a:t>Tessera</a:t>
            </a:r>
            <a:r>
              <a:rPr lang="en-US" sz="1700" b="0" strike="noStrike" spc="-1" dirty="0"/>
              <a:t> Sanitaria, con </a:t>
            </a:r>
            <a:r>
              <a:rPr lang="en-US" sz="1700" b="0" strike="noStrike" spc="-1" dirty="0" err="1"/>
              <a:t>apposito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lettore</a:t>
            </a:r>
            <a:r>
              <a:rPr lang="en-US" sz="1700" b="0" strike="noStrike" spc="-1" dirty="0"/>
              <a:t> e software.</a:t>
            </a:r>
          </a:p>
          <a:p>
            <a:pPr marL="62316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Carta </a:t>
            </a:r>
            <a:r>
              <a:rPr lang="en-US" sz="1700" b="0" strike="noStrike" spc="-1" dirty="0" err="1"/>
              <a:t>d'Identità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Elettronica</a:t>
            </a:r>
            <a:r>
              <a:rPr lang="en-US" sz="1700" b="0" strike="noStrike" spc="-1" dirty="0"/>
              <a:t> (CIE), con </a:t>
            </a:r>
            <a:r>
              <a:rPr lang="en-US" sz="1700" b="0" strike="noStrike" spc="-1" dirty="0" err="1"/>
              <a:t>apposito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lettore</a:t>
            </a:r>
            <a:r>
              <a:rPr lang="en-US" sz="1700" b="0" strike="noStrike" spc="-1" dirty="0"/>
              <a:t> e software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1700" b="0" strike="noStrike" spc="-1"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814E0FD-4078-4375-ADD1-C6CF3348C713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8" name="Rectangle 257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4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Poste Italiane - </a:t>
            </a:r>
            <a:r>
              <a:rPr lang="en-US" sz="4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Servizio</a:t>
            </a:r>
            <a:r>
              <a:rPr lang="en-US" sz="4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"</a:t>
            </a:r>
            <a:r>
              <a:rPr lang="en-US" sz="4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Prenota</a:t>
            </a:r>
            <a:r>
              <a:rPr lang="en-US" sz="4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Ticket"</a:t>
            </a:r>
            <a:endParaRPr lang="en-US" sz="48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5577840" y="1165014"/>
            <a:ext cx="5625253" cy="4666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4200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Che </a:t>
            </a:r>
            <a:r>
              <a:rPr lang="en-US" sz="1700" b="1" strike="noStrike" spc="-1" dirty="0" err="1"/>
              <a:t>cos'è</a:t>
            </a:r>
            <a:r>
              <a:rPr lang="en-US" sz="1700" b="1" strike="noStrike" spc="-1" dirty="0"/>
              <a:t>:</a:t>
            </a:r>
            <a:r>
              <a:rPr lang="en-US" sz="1700" b="0" strike="noStrike" spc="-1" dirty="0"/>
              <a:t> Un </a:t>
            </a:r>
            <a:r>
              <a:rPr lang="en-US" sz="1700" b="0" strike="noStrike" spc="-1" dirty="0" err="1"/>
              <a:t>servizio</a:t>
            </a:r>
            <a:r>
              <a:rPr lang="en-US" sz="1700" b="0" strike="noStrike" spc="-1" dirty="0"/>
              <a:t> di Poste Italiane </a:t>
            </a:r>
            <a:r>
              <a:rPr lang="en-US" sz="1700" b="0" strike="noStrike" spc="-1" dirty="0" err="1"/>
              <a:t>che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permette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prenotare</a:t>
            </a:r>
            <a:r>
              <a:rPr lang="en-US" sz="1700" b="0" strike="noStrike" spc="-1" dirty="0"/>
              <a:t> un </a:t>
            </a:r>
            <a:r>
              <a:rPr lang="en-US" sz="1700" b="0" strike="noStrike" spc="-1" dirty="0" err="1"/>
              <a:t>appuntamento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all'Ufficio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Postale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pianificando</a:t>
            </a:r>
            <a:r>
              <a:rPr lang="en-US" sz="1700" b="0" strike="noStrike" spc="-1" dirty="0"/>
              <a:t> la </a:t>
            </a:r>
            <a:r>
              <a:rPr lang="en-US" sz="1700" b="0" strike="noStrike" spc="-1" dirty="0" err="1"/>
              <a:t>visita</a:t>
            </a:r>
            <a:r>
              <a:rPr lang="en-US" sz="1700" b="0" strike="noStrike" spc="-1" dirty="0"/>
              <a:t> ed </a:t>
            </a:r>
            <a:r>
              <a:rPr lang="en-US" sz="1700" b="0" strike="noStrike" spc="-1" dirty="0" err="1"/>
              <a:t>evitando</a:t>
            </a:r>
            <a:r>
              <a:rPr lang="en-US" sz="1700" b="0" strike="noStrike" spc="-1" dirty="0"/>
              <a:t> la fila </a:t>
            </a:r>
          </a:p>
          <a:p>
            <a:pPr marL="214200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Come </a:t>
            </a:r>
            <a:r>
              <a:rPr lang="en-US" sz="1700" b="1" strike="noStrike" spc="-1" dirty="0" err="1"/>
              <a:t>funziona</a:t>
            </a:r>
            <a:r>
              <a:rPr lang="en-US" sz="1700" b="1" strike="noStrike" spc="-1" dirty="0"/>
              <a:t>:</a:t>
            </a:r>
            <a:endParaRPr lang="en-US" sz="1700" b="0" strike="noStrike" spc="-1" dirty="0"/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Si </a:t>
            </a:r>
            <a:r>
              <a:rPr lang="en-US" sz="1700" b="0" strike="noStrike" spc="-1" dirty="0" err="1"/>
              <a:t>pianificano</a:t>
            </a:r>
            <a:r>
              <a:rPr lang="en-US" sz="1700" b="0" strike="noStrike" spc="-1" dirty="0"/>
              <a:t> data e ora desiderate per </a:t>
            </a:r>
            <a:r>
              <a:rPr lang="en-US" sz="1700" b="0" strike="noStrike" spc="-1" dirty="0" err="1"/>
              <a:t>l'appuntamento</a:t>
            </a:r>
            <a:r>
              <a:rPr lang="en-US" sz="1700" b="0" strike="noStrike" spc="-1" dirty="0"/>
              <a:t>.</a:t>
            </a:r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Si </a:t>
            </a:r>
            <a:r>
              <a:rPr lang="en-US" sz="1700" b="0" strike="noStrike" spc="-1" dirty="0" err="1"/>
              <a:t>riceve</a:t>
            </a:r>
            <a:r>
              <a:rPr lang="en-US" sz="1700" b="0" strike="noStrike" spc="-1" dirty="0"/>
              <a:t> un QR code e un </a:t>
            </a:r>
            <a:r>
              <a:rPr lang="en-US" sz="1700" b="0" strike="noStrike" spc="-1" dirty="0" err="1"/>
              <a:t>codice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prenotazione</a:t>
            </a:r>
            <a:r>
              <a:rPr lang="en-US" sz="1700" b="0" strike="noStrike" spc="-1" dirty="0"/>
              <a:t> via e-mail.</a:t>
            </a:r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 err="1"/>
              <a:t>Recandosi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all'ufficio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postale</a:t>
            </a:r>
            <a:r>
              <a:rPr lang="en-US" sz="1700" b="0" strike="noStrike" spc="-1" dirty="0"/>
              <a:t> poco prima </a:t>
            </a:r>
            <a:r>
              <a:rPr lang="en-US" sz="1700" b="0" strike="noStrike" spc="-1" dirty="0" err="1"/>
              <a:t>dell'orario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si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scansiona</a:t>
            </a:r>
            <a:r>
              <a:rPr lang="en-US" sz="1700" b="0" strike="noStrike" spc="-1" dirty="0"/>
              <a:t> il </a:t>
            </a:r>
            <a:r>
              <a:rPr lang="en-US" sz="1700" b="0" strike="noStrike" spc="-1" dirty="0" err="1"/>
              <a:t>codice</a:t>
            </a:r>
            <a:r>
              <a:rPr lang="en-US" sz="1700" b="0" strike="noStrike" spc="-1" dirty="0"/>
              <a:t> al totem </a:t>
            </a:r>
            <a:r>
              <a:rPr lang="en-US" sz="1700" b="0" strike="noStrike" spc="-1" dirty="0" err="1"/>
              <a:t>erogatore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biglietti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si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attende</a:t>
            </a:r>
            <a:r>
              <a:rPr lang="en-US" sz="1700" b="0" strike="noStrike" spc="-1" dirty="0"/>
              <a:t> la </a:t>
            </a:r>
            <a:r>
              <a:rPr lang="en-US" sz="1700" b="0" strike="noStrike" spc="-1" dirty="0" err="1"/>
              <a:t>chiamata</a:t>
            </a:r>
            <a:r>
              <a:rPr lang="en-US" sz="1700" b="0" strike="noStrike" spc="-1" dirty="0"/>
              <a:t> del proprio </a:t>
            </a:r>
            <a:r>
              <a:rPr lang="en-US" sz="1700" b="0" strike="noStrike" spc="-1" dirty="0" err="1"/>
              <a:t>numero</a:t>
            </a:r>
            <a:r>
              <a:rPr lang="en-US" sz="1700" b="0" strike="noStrike" spc="-1" dirty="0"/>
              <a:t> </a:t>
            </a:r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1" strike="noStrike" spc="-1" dirty="0" err="1"/>
              <a:t>Modalità</a:t>
            </a:r>
            <a:r>
              <a:rPr lang="en-US" sz="1700" b="1" strike="noStrike" spc="-1" dirty="0"/>
              <a:t> di </a:t>
            </a:r>
            <a:r>
              <a:rPr lang="en-US" sz="1700" b="1" strike="noStrike" spc="-1" dirty="0" err="1"/>
              <a:t>prenotazione</a:t>
            </a:r>
            <a:r>
              <a:rPr lang="en-US" sz="1700" b="1" strike="noStrike" spc="-1" dirty="0"/>
              <a:t>:</a:t>
            </a:r>
            <a:endParaRPr lang="en-US" sz="1700" b="0" strike="noStrike" spc="-1" dirty="0"/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Sito internet di Poste Italiane.</a:t>
            </a:r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App "</a:t>
            </a:r>
            <a:r>
              <a:rPr lang="en-US" sz="1700" b="0" strike="noStrike" spc="-1" dirty="0" err="1"/>
              <a:t>Ufficio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Postale</a:t>
            </a:r>
            <a:r>
              <a:rPr lang="en-US" sz="1700" b="0" strike="noStrike" spc="-1" dirty="0"/>
              <a:t>" per smartphone e tablet.</a:t>
            </a:r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WhatsApp, </a:t>
            </a:r>
            <a:r>
              <a:rPr lang="en-US" sz="1700" b="0" strike="noStrike" spc="-1" dirty="0" err="1"/>
              <a:t>inviando</a:t>
            </a:r>
            <a:r>
              <a:rPr lang="en-US" sz="1700" b="0" strike="noStrike" spc="-1" dirty="0"/>
              <a:t> un </a:t>
            </a:r>
            <a:r>
              <a:rPr lang="en-US" sz="1700" b="0" strike="noStrike" spc="-1" dirty="0" err="1"/>
              <a:t>messaggio</a:t>
            </a:r>
            <a:r>
              <a:rPr lang="en-US" sz="1700" b="0" strike="noStrike" spc="-1" dirty="0"/>
              <a:t> al </a:t>
            </a:r>
            <a:r>
              <a:rPr lang="en-US" sz="1700" b="0" strike="noStrike" spc="-1" dirty="0" err="1"/>
              <a:t>numero</a:t>
            </a:r>
            <a:r>
              <a:rPr lang="en-US" sz="1700" b="0" strike="noStrike" spc="-1" dirty="0"/>
              <a:t> 3715003715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1700" b="0" strike="noStrike" spc="-1"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295351-7EE1-4E4F-A5D0-DF9DECB17FE7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1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Servizi Digitali: una guida semplice</a:t>
            </a:r>
            <a:endParaRPr lang="en-US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7" name="Group 22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Straight Connector 22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>
              <a:spcBef>
                <a:spcPts val="1001"/>
              </a:spcBef>
              <a:buClr>
                <a:srgbClr val="000000"/>
              </a:buClr>
            </a:pPr>
            <a:r>
              <a:rPr lang="en-US" sz="2200" b="0" strike="noStrike" spc="-1" dirty="0" err="1"/>
              <a:t>Questo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incontro</a:t>
            </a:r>
            <a:r>
              <a:rPr lang="en-US" sz="2200" b="0" strike="noStrike" spc="-1" dirty="0"/>
              <a:t> è </a:t>
            </a:r>
            <a:r>
              <a:rPr lang="en-US" sz="2200" b="0" strike="noStrike" spc="-1" dirty="0" err="1"/>
              <a:t>pensato</a:t>
            </a:r>
            <a:r>
              <a:rPr lang="en-US" sz="2200" b="0" strike="noStrike" spc="-1" dirty="0"/>
              <a:t> per </a:t>
            </a:r>
            <a:r>
              <a:rPr lang="en-US" sz="2200" b="0" strike="noStrike" spc="-1" dirty="0" err="1"/>
              <a:t>aiutarvi</a:t>
            </a:r>
            <a:r>
              <a:rPr lang="en-US" sz="2200" b="0" strike="noStrike" spc="-1" dirty="0"/>
              <a:t> a </a:t>
            </a:r>
            <a:r>
              <a:rPr lang="en-US" sz="2200" b="0" strike="noStrike" spc="-1" dirty="0" err="1"/>
              <a:t>scoprire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i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servizi</a:t>
            </a:r>
            <a:r>
              <a:rPr lang="en-US" sz="2200" b="0" strike="noStrike" spc="-1" dirty="0"/>
              <a:t> online </a:t>
            </a:r>
          </a:p>
          <a:p>
            <a:pPr marL="228600">
              <a:spcBef>
                <a:spcPts val="1001"/>
              </a:spcBef>
              <a:buClr>
                <a:srgbClr val="000000"/>
              </a:buClr>
            </a:pPr>
            <a:r>
              <a:rPr lang="en-US" sz="2200" b="0" strike="noStrike" spc="-1" dirty="0" err="1"/>
              <a:t>Vedremo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insieme</a:t>
            </a:r>
            <a:r>
              <a:rPr lang="en-US" sz="2200" b="0" strike="noStrike" spc="-1" dirty="0"/>
              <a:t> come </a:t>
            </a:r>
            <a:r>
              <a:rPr lang="en-US" sz="2200" b="0" strike="noStrike" spc="-1" dirty="0" err="1"/>
              <a:t>usare</a:t>
            </a:r>
            <a:r>
              <a:rPr lang="en-US" sz="2200" b="0" strike="noStrike" spc="-1" dirty="0"/>
              <a:t> </a:t>
            </a:r>
            <a:r>
              <a:rPr lang="en-US" sz="2200" b="0" i="1" strike="noStrike" spc="-1" dirty="0"/>
              <a:t>internet </a:t>
            </a:r>
            <a:r>
              <a:rPr lang="en-US" sz="2200" b="0" strike="noStrike" spc="-1" dirty="0"/>
              <a:t>per fare </a:t>
            </a:r>
            <a:r>
              <a:rPr lang="en-US" sz="2200" b="0" strike="noStrike" spc="-1" dirty="0" err="1"/>
              <a:t>molte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cose</a:t>
            </a:r>
            <a:r>
              <a:rPr lang="en-US" sz="2200" b="0" strike="noStrike" spc="-1" dirty="0"/>
              <a:t> da casa, in modo facile e </a:t>
            </a:r>
            <a:r>
              <a:rPr lang="en-US" sz="2200" b="0" strike="noStrike" spc="-1" dirty="0" err="1"/>
              <a:t>sicuro</a:t>
            </a:r>
            <a:r>
              <a:rPr lang="en-US" sz="2200" b="0" strike="noStrike" spc="-1" dirty="0"/>
              <a:t>, </a:t>
            </a:r>
            <a:r>
              <a:rPr lang="en-US" sz="2200" b="0" strike="noStrike" spc="-1" dirty="0" err="1"/>
              <a:t>risparmiando</a:t>
            </a:r>
            <a:r>
              <a:rPr lang="en-US" sz="2200" b="0" strike="noStrike" spc="-1" dirty="0"/>
              <a:t> tempo e </a:t>
            </a:r>
            <a:r>
              <a:rPr lang="en-US" sz="2200" b="0" strike="noStrike" spc="-1" dirty="0" err="1"/>
              <a:t>fatica</a:t>
            </a:r>
            <a:r>
              <a:rPr lang="en-US" sz="2200" b="0" strike="noStrike" spc="-1" dirty="0"/>
              <a:t>.</a:t>
            </a:r>
          </a:p>
          <a:p>
            <a:pPr marL="228600">
              <a:spcBef>
                <a:spcPts val="1001"/>
              </a:spcBef>
              <a:buClr>
                <a:srgbClr val="000000"/>
              </a:buClr>
            </a:pPr>
            <a:r>
              <a:rPr lang="en-US" sz="2200" b="0" strike="noStrike" spc="-1" dirty="0"/>
              <a:t>Niente </a:t>
            </a:r>
            <a:r>
              <a:rPr lang="en-US" sz="2200" b="0" strike="noStrike" spc="-1" dirty="0" err="1"/>
              <a:t>più</a:t>
            </a:r>
            <a:r>
              <a:rPr lang="en-US" sz="2200" b="0" strike="noStrike" spc="-1" dirty="0"/>
              <a:t> file </a:t>
            </a:r>
            <a:r>
              <a:rPr lang="en-US" sz="2200" b="0" strike="noStrike" spc="-1" dirty="0" err="1"/>
              <a:t>agli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sportelli</a:t>
            </a:r>
            <a:r>
              <a:rPr lang="en-US" sz="2200" b="0" strike="noStrike" spc="-1" dirty="0"/>
              <a:t>.</a:t>
            </a:r>
          </a:p>
          <a:p>
            <a:pPr marL="228600">
              <a:spcBef>
                <a:spcPts val="1001"/>
              </a:spcBef>
              <a:buClr>
                <a:srgbClr val="000000"/>
              </a:buClr>
            </a:pPr>
            <a:r>
              <a:rPr lang="en-US" sz="2200" b="0" strike="noStrike" spc="-1" dirty="0"/>
              <a:t>Tutto a </a:t>
            </a:r>
            <a:r>
              <a:rPr lang="en-US" sz="2200" b="0" strike="noStrike" spc="-1" dirty="0" err="1"/>
              <a:t>portata</a:t>
            </a:r>
            <a:r>
              <a:rPr lang="en-US" sz="2200" b="0" strike="noStrike" spc="-1" dirty="0"/>
              <a:t> di click, dal computer o dal </a:t>
            </a:r>
            <a:r>
              <a:rPr lang="en-US" sz="2200" b="0" strike="noStrike" spc="-1" dirty="0" err="1"/>
              <a:t>telefonino</a:t>
            </a:r>
            <a:r>
              <a:rPr lang="en-US" sz="2200" b="0" strike="noStrike" spc="-1" dirty="0"/>
              <a:t>.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2200" b="0" strike="noStrike" spc="-1" dirty="0"/>
          </a:p>
        </p:txBody>
      </p:sp>
      <p:sp>
        <p:nvSpPr>
          <p:cNvPr id="205" name="PlaceHolder 3"/>
          <p:cNvSpPr>
            <a:spLocks noGrp="1"/>
          </p:cNvSpPr>
          <p:nvPr>
            <p:ph type="ftr" idx="14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22F036B-FE37-47CD-9036-0F8CB6C726A0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344F3D-9D44-BF86-5DD5-DD4EECA9A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8" name="Rectangle 257">
            <a:extLst>
              <a:ext uri="{FF2B5EF4-FFF2-40B4-BE49-F238E27FC236}">
                <a16:creationId xmlns:a16="http://schemas.microsoft.com/office/drawing/2014/main" id="{D847AD57-A256-2ED2-0F04-F8249A6B8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PlaceHolder 1">
            <a:extLst>
              <a:ext uri="{FF2B5EF4-FFF2-40B4-BE49-F238E27FC236}">
                <a16:creationId xmlns:a16="http://schemas.microsoft.com/office/drawing/2014/main" id="{23226168-23E1-B07A-9863-F4AD4091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4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Poste Italiane - </a:t>
            </a:r>
            <a:r>
              <a:rPr lang="en-US" sz="4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Servizio</a:t>
            </a:r>
            <a:r>
              <a:rPr lang="en-US" sz="4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"</a:t>
            </a:r>
            <a:r>
              <a:rPr lang="en-US" sz="4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Prenota</a:t>
            </a:r>
            <a:r>
              <a:rPr lang="en-US" sz="4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Ticket"</a:t>
            </a:r>
            <a:endParaRPr lang="en-US" sz="48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54DCFD3-CD26-D48A-C231-0D5E28EEB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B2DBC98A-8D24-7AB1-9C67-7313D9F8C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705E80B-E1D2-A312-5E2B-0F46BD429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Rectangle 263">
            <a:extLst>
              <a:ext uri="{FF2B5EF4-FFF2-40B4-BE49-F238E27FC236}">
                <a16:creationId xmlns:a16="http://schemas.microsoft.com/office/drawing/2014/main" id="{9CEC1851-830C-E5EA-A35C-BFEA01F9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PlaceHolder 2">
            <a:extLst>
              <a:ext uri="{FF2B5EF4-FFF2-40B4-BE49-F238E27FC236}">
                <a16:creationId xmlns:a16="http://schemas.microsoft.com/office/drawing/2014/main" id="{B9003C64-DEC3-D459-EF0F-5AD90FC3619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577840" y="587829"/>
            <a:ext cx="5625253" cy="524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4200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Che </a:t>
            </a:r>
            <a:r>
              <a:rPr lang="en-US" sz="1700" b="1" strike="noStrike" spc="-1" dirty="0" err="1"/>
              <a:t>cos'è</a:t>
            </a:r>
            <a:r>
              <a:rPr lang="en-US" sz="1700" b="1" strike="noStrike" spc="-1" dirty="0"/>
              <a:t>:</a:t>
            </a:r>
            <a:r>
              <a:rPr lang="en-US" sz="1700" b="0" strike="noStrike" spc="-1" dirty="0"/>
              <a:t> Un </a:t>
            </a:r>
            <a:r>
              <a:rPr lang="en-US" sz="1700" b="0" strike="noStrike" spc="-1" dirty="0" err="1"/>
              <a:t>servizio</a:t>
            </a:r>
            <a:r>
              <a:rPr lang="en-US" sz="1700" b="0" strike="noStrike" spc="-1" dirty="0"/>
              <a:t> di Poste Italiane </a:t>
            </a:r>
            <a:r>
              <a:rPr lang="en-US" sz="1700" b="0" strike="noStrike" spc="-1" dirty="0" err="1"/>
              <a:t>che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permette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prenotare</a:t>
            </a:r>
            <a:r>
              <a:rPr lang="en-US" sz="1700" b="0" strike="noStrike" spc="-1" dirty="0"/>
              <a:t> un </a:t>
            </a:r>
            <a:r>
              <a:rPr lang="en-US" sz="1700" b="0" strike="noStrike" spc="-1" dirty="0" err="1"/>
              <a:t>appuntamento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all'Ufficio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Postale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pianificando</a:t>
            </a:r>
            <a:r>
              <a:rPr lang="en-US" sz="1700" b="0" strike="noStrike" spc="-1" dirty="0"/>
              <a:t> la </a:t>
            </a:r>
            <a:r>
              <a:rPr lang="en-US" sz="1700" b="0" strike="noStrike" spc="-1" dirty="0" err="1"/>
              <a:t>visita</a:t>
            </a:r>
            <a:r>
              <a:rPr lang="en-US" sz="1700" b="0" strike="noStrike" spc="-1" dirty="0"/>
              <a:t> ed </a:t>
            </a:r>
            <a:r>
              <a:rPr lang="en-US" sz="1700" b="0" strike="noStrike" spc="-1" dirty="0" err="1"/>
              <a:t>evitando</a:t>
            </a:r>
            <a:r>
              <a:rPr lang="en-US" sz="1700" b="0" strike="noStrike" spc="-1" dirty="0"/>
              <a:t> la fila </a:t>
            </a:r>
          </a:p>
          <a:p>
            <a:pPr marL="214200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Come </a:t>
            </a:r>
            <a:r>
              <a:rPr lang="en-US" sz="1700" b="1" strike="noStrike" spc="-1" dirty="0" err="1"/>
              <a:t>funziona</a:t>
            </a:r>
            <a:r>
              <a:rPr lang="en-US" sz="1700" b="1" strike="noStrike" spc="-1" dirty="0"/>
              <a:t>:</a:t>
            </a:r>
            <a:endParaRPr lang="en-US" sz="1700" b="0" strike="noStrike" spc="-1" dirty="0"/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Si </a:t>
            </a:r>
            <a:r>
              <a:rPr lang="en-US" sz="1700" b="0" strike="noStrike" spc="-1" dirty="0" err="1"/>
              <a:t>pianificano</a:t>
            </a:r>
            <a:r>
              <a:rPr lang="en-US" sz="1700" b="0" strike="noStrike" spc="-1" dirty="0"/>
              <a:t> data e ora desiderate per </a:t>
            </a:r>
            <a:r>
              <a:rPr lang="en-US" sz="1700" b="0" strike="noStrike" spc="-1" dirty="0" err="1"/>
              <a:t>l'appuntamento</a:t>
            </a:r>
            <a:r>
              <a:rPr lang="en-US" sz="1700" b="0" strike="noStrike" spc="-1" dirty="0"/>
              <a:t>.</a:t>
            </a:r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Si </a:t>
            </a:r>
            <a:r>
              <a:rPr lang="en-US" sz="1700" b="0" strike="noStrike" spc="-1" dirty="0" err="1"/>
              <a:t>riceve</a:t>
            </a:r>
            <a:r>
              <a:rPr lang="en-US" sz="1700" b="0" strike="noStrike" spc="-1" dirty="0"/>
              <a:t> un QR code e un </a:t>
            </a:r>
            <a:r>
              <a:rPr lang="en-US" sz="1700" b="0" strike="noStrike" spc="-1" dirty="0" err="1"/>
              <a:t>codice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prenotazione</a:t>
            </a:r>
            <a:r>
              <a:rPr lang="en-US" sz="1700" b="0" strike="noStrike" spc="-1" dirty="0"/>
              <a:t> via e-mail.</a:t>
            </a:r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 err="1"/>
              <a:t>Recandosi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all'ufficio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postale</a:t>
            </a:r>
            <a:r>
              <a:rPr lang="en-US" sz="1700" b="0" strike="noStrike" spc="-1" dirty="0"/>
              <a:t> poco prima </a:t>
            </a:r>
            <a:r>
              <a:rPr lang="en-US" sz="1700" b="0" strike="noStrike" spc="-1" dirty="0" err="1"/>
              <a:t>dell'orario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si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scansiona</a:t>
            </a:r>
            <a:r>
              <a:rPr lang="en-US" sz="1700" b="0" strike="noStrike" spc="-1" dirty="0"/>
              <a:t> il </a:t>
            </a:r>
            <a:r>
              <a:rPr lang="en-US" sz="1700" b="0" strike="noStrike" spc="-1" dirty="0" err="1"/>
              <a:t>codice</a:t>
            </a:r>
            <a:r>
              <a:rPr lang="en-US" sz="1700" b="0" strike="noStrike" spc="-1" dirty="0"/>
              <a:t> al totem </a:t>
            </a:r>
            <a:r>
              <a:rPr lang="en-US" sz="1700" b="0" strike="noStrike" spc="-1" dirty="0" err="1"/>
              <a:t>erogatore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biglietti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si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attende</a:t>
            </a:r>
            <a:r>
              <a:rPr lang="en-US" sz="1700" b="0" strike="noStrike" spc="-1" dirty="0"/>
              <a:t> la </a:t>
            </a:r>
            <a:r>
              <a:rPr lang="en-US" sz="1700" b="0" strike="noStrike" spc="-1" dirty="0" err="1"/>
              <a:t>chiamata</a:t>
            </a:r>
            <a:r>
              <a:rPr lang="en-US" sz="1700" b="0" strike="noStrike" spc="-1" dirty="0"/>
              <a:t> del proprio </a:t>
            </a:r>
            <a:r>
              <a:rPr lang="en-US" sz="1700" b="0" strike="noStrike" spc="-1" dirty="0" err="1"/>
              <a:t>numero</a:t>
            </a:r>
            <a:r>
              <a:rPr lang="en-US" sz="1700" b="0" strike="noStrike" spc="-1" dirty="0"/>
              <a:t> </a:t>
            </a:r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1" strike="noStrike" spc="-1" dirty="0" err="1"/>
              <a:t>Modalità</a:t>
            </a:r>
            <a:r>
              <a:rPr lang="en-US" sz="1700" b="1" strike="noStrike" spc="-1" dirty="0"/>
              <a:t> di </a:t>
            </a:r>
            <a:r>
              <a:rPr lang="en-US" sz="1700" b="1" strike="noStrike" spc="-1" dirty="0" err="1"/>
              <a:t>prenotazione</a:t>
            </a:r>
            <a:r>
              <a:rPr lang="en-US" sz="1700" b="1" strike="noStrike" spc="-1" dirty="0"/>
              <a:t>:</a:t>
            </a:r>
            <a:endParaRPr lang="en-US" sz="1700" b="0" strike="noStrike" spc="-1" dirty="0"/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Sito internet di Poste Italiane.</a:t>
            </a:r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App "</a:t>
            </a:r>
            <a:r>
              <a:rPr lang="en-US" sz="1700" b="0" strike="noStrike" spc="-1" dirty="0" err="1"/>
              <a:t>Ufficio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Postale</a:t>
            </a:r>
            <a:r>
              <a:rPr lang="en-US" sz="1700" b="0" strike="noStrike" spc="-1" dirty="0"/>
              <a:t>" per smartphone e tablet.</a:t>
            </a:r>
          </a:p>
          <a:p>
            <a:pPr marL="643680" lvl="1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WhatsApp, </a:t>
            </a:r>
            <a:r>
              <a:rPr lang="en-US" sz="1700" b="0" strike="noStrike" spc="-1" dirty="0" err="1"/>
              <a:t>inviando</a:t>
            </a:r>
            <a:r>
              <a:rPr lang="en-US" sz="1700" b="0" strike="noStrike" spc="-1" dirty="0"/>
              <a:t> un </a:t>
            </a:r>
            <a:r>
              <a:rPr lang="en-US" sz="1700" b="0" strike="noStrike" spc="-1" dirty="0" err="1"/>
              <a:t>messaggio</a:t>
            </a:r>
            <a:r>
              <a:rPr lang="en-US" sz="1700" b="0" strike="noStrike" spc="-1" dirty="0"/>
              <a:t> al </a:t>
            </a:r>
            <a:r>
              <a:rPr lang="en-US" sz="1700" b="0" strike="noStrike" spc="-1" dirty="0" err="1"/>
              <a:t>numero</a:t>
            </a:r>
            <a:r>
              <a:rPr lang="en-US" sz="1700" b="0" strike="noStrike" spc="-1" dirty="0"/>
              <a:t> 3715003715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1700" b="0" strike="noStrike" spc="-1" dirty="0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0DCC39D-BCD2-7E92-69ED-B77C4956736E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295351-7EE1-4E4F-A5D0-DF9DECB17FE7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02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FD82B7B-4ABC-D61D-5B84-717440B6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959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326AB-186D-877B-ACEB-EEFEBF58E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8" name="Rectangle 257">
            <a:extLst>
              <a:ext uri="{FF2B5EF4-FFF2-40B4-BE49-F238E27FC236}">
                <a16:creationId xmlns:a16="http://schemas.microsoft.com/office/drawing/2014/main" id="{9FA76AF0-BA9B-1F28-3438-E83653DB3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PlaceHolder 1">
            <a:extLst>
              <a:ext uri="{FF2B5EF4-FFF2-40B4-BE49-F238E27FC236}">
                <a16:creationId xmlns:a16="http://schemas.microsoft.com/office/drawing/2014/main" id="{BA83DC79-C2A2-758E-C6C9-2AB0D5FB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4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 IO</a:t>
            </a:r>
            <a:endParaRPr lang="en-US" sz="48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B180EBC-B6ED-B5DC-C307-241F986A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F8360374-6D02-8956-B163-4676B87C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7DA5C294-1D9A-9BE8-35A5-46DE8DE08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Rectangle 263">
            <a:extLst>
              <a:ext uri="{FF2B5EF4-FFF2-40B4-BE49-F238E27FC236}">
                <a16:creationId xmlns:a16="http://schemas.microsoft.com/office/drawing/2014/main" id="{05B7CCC3-A4D9-4678-B6A8-5F1235D3A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PlaceHolder 2">
            <a:extLst>
              <a:ext uri="{FF2B5EF4-FFF2-40B4-BE49-F238E27FC236}">
                <a16:creationId xmlns:a16="http://schemas.microsoft.com/office/drawing/2014/main" id="{99F72D48-D72C-B351-C20F-E1ABC4A40A3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573729" y="418670"/>
            <a:ext cx="5625253" cy="4666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sz="1800" spc="-1" dirty="0"/>
              <a:t>L’app IO è </a:t>
            </a:r>
            <a:r>
              <a:rPr lang="en-US" sz="1800" spc="-1" dirty="0" err="1"/>
              <a:t>l’esito</a:t>
            </a:r>
            <a:r>
              <a:rPr lang="en-US" sz="1800" spc="-1" dirty="0"/>
              <a:t> di un </a:t>
            </a:r>
            <a:r>
              <a:rPr lang="en-US" sz="1800" spc="-1" dirty="0" err="1"/>
              <a:t>progetto</a:t>
            </a:r>
            <a:r>
              <a:rPr lang="en-US" sz="1800" spc="-1" dirty="0"/>
              <a:t> open source </a:t>
            </a:r>
            <a:r>
              <a:rPr lang="en-US" sz="1800" spc="-1" dirty="0" err="1"/>
              <a:t>nato</a:t>
            </a:r>
            <a:r>
              <a:rPr lang="en-US" sz="1800" spc="-1" dirty="0"/>
              <a:t> con </a:t>
            </a:r>
            <a:r>
              <a:rPr lang="en-US" sz="1800" spc="-1" dirty="0" err="1"/>
              <a:t>l’obiettivo</a:t>
            </a:r>
            <a:r>
              <a:rPr lang="en-US" sz="1800" spc="-1" dirty="0"/>
              <a:t> di </a:t>
            </a:r>
            <a:r>
              <a:rPr lang="en-US" sz="1800" spc="-1" dirty="0" err="1"/>
              <a:t>mettere</a:t>
            </a:r>
            <a:r>
              <a:rPr lang="en-US" sz="1800" spc="-1" dirty="0"/>
              <a:t> a </a:t>
            </a:r>
            <a:r>
              <a:rPr lang="en-US" sz="1800" spc="-1" dirty="0" err="1"/>
              <a:t>disposizione</a:t>
            </a:r>
            <a:r>
              <a:rPr lang="en-US" sz="1800" spc="-1" dirty="0"/>
              <a:t> di Enti e </a:t>
            </a:r>
            <a:r>
              <a:rPr lang="en-US" sz="1800" spc="-1" dirty="0" err="1"/>
              <a:t>cittadini</a:t>
            </a:r>
            <a:r>
              <a:rPr lang="en-US" sz="1800" spc="-1" dirty="0"/>
              <a:t> un </a:t>
            </a:r>
            <a:r>
              <a:rPr lang="en-US" sz="1800" spc="-1" dirty="0" err="1"/>
              <a:t>unico</a:t>
            </a:r>
            <a:r>
              <a:rPr lang="en-US" sz="1800" spc="-1" dirty="0"/>
              <a:t> </a:t>
            </a:r>
            <a:r>
              <a:rPr lang="en-US" sz="1800" spc="-1" dirty="0" err="1"/>
              <a:t>canale</a:t>
            </a:r>
            <a:r>
              <a:rPr lang="en-US" sz="1800" spc="-1" dirty="0"/>
              <a:t> da cui </a:t>
            </a:r>
            <a:r>
              <a:rPr lang="en-US" sz="1800" spc="-1" dirty="0" err="1"/>
              <a:t>fruire</a:t>
            </a:r>
            <a:r>
              <a:rPr lang="en-US" sz="1800" spc="-1" dirty="0"/>
              <a:t> di tutti </a:t>
            </a:r>
            <a:r>
              <a:rPr lang="en-US" sz="1800" spc="-1" dirty="0" err="1"/>
              <a:t>i</a:t>
            </a:r>
            <a:r>
              <a:rPr lang="en-US" sz="1800" spc="-1" dirty="0"/>
              <a:t> </a:t>
            </a:r>
            <a:r>
              <a:rPr lang="en-US" sz="1800" spc="-1" dirty="0" err="1"/>
              <a:t>servizi</a:t>
            </a:r>
            <a:r>
              <a:rPr lang="en-US" sz="1800" spc="-1" dirty="0"/>
              <a:t> </a:t>
            </a:r>
            <a:r>
              <a:rPr lang="en-US" sz="1800" spc="-1" dirty="0" err="1"/>
              <a:t>pubblici</a:t>
            </a:r>
            <a:r>
              <a:rPr lang="en-US" sz="1800" spc="-1" dirty="0"/>
              <a:t> </a:t>
            </a:r>
            <a:r>
              <a:rPr lang="en-US" sz="1800" spc="-1" dirty="0" err="1"/>
              <a:t>digitali</a:t>
            </a:r>
            <a:r>
              <a:rPr lang="en-US" sz="1800" spc="-1" dirty="0"/>
              <a:t>, quale </a:t>
            </a:r>
            <a:r>
              <a:rPr lang="en-US" sz="1800" spc="-1" dirty="0" err="1"/>
              <a:t>pilastro</a:t>
            </a:r>
            <a:r>
              <a:rPr lang="en-US" sz="1800" spc="-1" dirty="0"/>
              <a:t> della </a:t>
            </a:r>
            <a:r>
              <a:rPr lang="en-US" sz="1800" spc="-1" dirty="0" err="1"/>
              <a:t>strategia</a:t>
            </a:r>
            <a:r>
              <a:rPr lang="en-US" sz="1800" spc="-1" dirty="0"/>
              <a:t> del Governo </a:t>
            </a:r>
            <a:r>
              <a:rPr lang="en-US" sz="1800" spc="-1" dirty="0" err="1"/>
              <a:t>italiano</a:t>
            </a:r>
            <a:r>
              <a:rPr lang="en-US" sz="1800" spc="-1" dirty="0"/>
              <a:t> per la </a:t>
            </a:r>
            <a:r>
              <a:rPr lang="en-US" sz="1800" spc="-1" dirty="0" err="1"/>
              <a:t>cittadinanza</a:t>
            </a:r>
            <a:r>
              <a:rPr lang="en-US" sz="1800" spc="-1" dirty="0"/>
              <a:t> </a:t>
            </a:r>
            <a:r>
              <a:rPr lang="en-US" sz="1800" spc="-1" dirty="0" err="1"/>
              <a:t>digitale</a:t>
            </a:r>
            <a:r>
              <a:rPr lang="en-US" sz="1800" spc="-1" dirty="0"/>
              <a:t>.</a:t>
            </a:r>
          </a:p>
          <a:p>
            <a:pPr algn="just">
              <a:spcAft>
                <a:spcPts val="600"/>
              </a:spcAft>
            </a:pPr>
            <a:endParaRPr lang="en-US" sz="1800" spc="-1" dirty="0"/>
          </a:p>
          <a:p>
            <a:pPr algn="just">
              <a:spcAft>
                <a:spcPts val="600"/>
              </a:spcAft>
            </a:pPr>
            <a:r>
              <a:rPr lang="en-US" sz="1800" spc="-1" dirty="0"/>
              <a:t>La </a:t>
            </a:r>
            <a:r>
              <a:rPr lang="en-US" sz="1800" spc="-1" dirty="0" err="1"/>
              <a:t>visione</a:t>
            </a:r>
            <a:r>
              <a:rPr lang="en-US" sz="1800" spc="-1" dirty="0"/>
              <a:t> alla base di IO è </a:t>
            </a:r>
            <a:r>
              <a:rPr lang="en-US" sz="1800" spc="-1" dirty="0" err="1"/>
              <a:t>mettere</a:t>
            </a:r>
            <a:r>
              <a:rPr lang="en-US" sz="1800" spc="-1" dirty="0"/>
              <a:t> al </a:t>
            </a:r>
            <a:r>
              <a:rPr lang="en-US" sz="1800" spc="-1" dirty="0" err="1"/>
              <a:t>centro</a:t>
            </a:r>
            <a:r>
              <a:rPr lang="en-US" sz="1800" spc="-1" dirty="0"/>
              <a:t> il </a:t>
            </a:r>
            <a:r>
              <a:rPr lang="en-US" sz="1800" spc="-1" dirty="0" err="1"/>
              <a:t>cittadino</a:t>
            </a:r>
            <a:r>
              <a:rPr lang="en-US" sz="1800" spc="-1" dirty="0"/>
              <a:t> </a:t>
            </a:r>
            <a:r>
              <a:rPr lang="en-US" sz="1800" spc="-1" dirty="0" err="1"/>
              <a:t>nell’interazione</a:t>
            </a:r>
            <a:r>
              <a:rPr lang="en-US" sz="1800" spc="-1" dirty="0"/>
              <a:t> con la </a:t>
            </a:r>
            <a:r>
              <a:rPr lang="en-US" sz="1800" spc="-1" dirty="0" err="1"/>
              <a:t>Pubblica</a:t>
            </a:r>
            <a:r>
              <a:rPr lang="en-US" sz="1800" spc="-1" dirty="0"/>
              <a:t> </a:t>
            </a:r>
            <a:r>
              <a:rPr lang="en-US" sz="1800" spc="-1" dirty="0" err="1"/>
              <a:t>Amministrazione</a:t>
            </a:r>
            <a:r>
              <a:rPr lang="en-US" sz="1800" spc="-1" dirty="0"/>
              <a:t>, </a:t>
            </a:r>
            <a:r>
              <a:rPr lang="en-US" sz="1800" spc="-1" dirty="0" err="1"/>
              <a:t>attraverso</a:t>
            </a:r>
            <a:r>
              <a:rPr lang="en-US" sz="1800" spc="-1" dirty="0"/>
              <a:t> </a:t>
            </a:r>
            <a:r>
              <a:rPr lang="en-US" sz="1800" spc="-1" dirty="0" err="1"/>
              <a:t>un’applicazione</a:t>
            </a:r>
            <a:r>
              <a:rPr lang="en-US" sz="1800" spc="-1" dirty="0"/>
              <a:t> semplice e </a:t>
            </a:r>
            <a:r>
              <a:rPr lang="en-US" sz="1800" spc="-1" dirty="0" err="1"/>
              <a:t>intuitiva</a:t>
            </a:r>
            <a:r>
              <a:rPr lang="en-US" sz="1800" spc="-1" dirty="0"/>
              <a:t> </a:t>
            </a:r>
            <a:r>
              <a:rPr lang="en-US" sz="1800" spc="-1" dirty="0" err="1"/>
              <a:t>disponibile</a:t>
            </a:r>
            <a:r>
              <a:rPr lang="en-US" sz="1800" spc="-1" dirty="0"/>
              <a:t> </a:t>
            </a:r>
            <a:r>
              <a:rPr lang="en-US" sz="1800" spc="-1" dirty="0" err="1"/>
              <a:t>direttamente</a:t>
            </a:r>
            <a:r>
              <a:rPr lang="en-US" sz="1800" spc="-1" dirty="0"/>
              <a:t> </a:t>
            </a:r>
            <a:r>
              <a:rPr lang="en-US" sz="1800" spc="-1" dirty="0" err="1"/>
              <a:t>sul</a:t>
            </a:r>
            <a:r>
              <a:rPr lang="en-US" sz="1800" spc="-1" dirty="0"/>
              <a:t> proprio smartphone.</a:t>
            </a:r>
          </a:p>
          <a:p>
            <a:pPr algn="just">
              <a:spcAft>
                <a:spcPts val="600"/>
              </a:spcAft>
            </a:pPr>
            <a:endParaRPr lang="en-US" sz="1800" spc="-1" dirty="0"/>
          </a:p>
          <a:p>
            <a:pPr algn="just">
              <a:spcAft>
                <a:spcPts val="600"/>
              </a:spcAft>
            </a:pPr>
            <a:r>
              <a:rPr lang="en-US" sz="1800" spc="-1" dirty="0"/>
              <a:t>In </a:t>
            </a:r>
            <a:r>
              <a:rPr lang="en-US" sz="1800" spc="-1" dirty="0" err="1"/>
              <a:t>particolare</a:t>
            </a:r>
            <a:r>
              <a:rPr lang="en-US" sz="1800" spc="-1" dirty="0"/>
              <a:t>, </a:t>
            </a:r>
            <a:r>
              <a:rPr lang="en-US" sz="1800" spc="-1" dirty="0" err="1"/>
              <a:t>l’app</a:t>
            </a:r>
            <a:r>
              <a:rPr lang="en-US" sz="1800" spc="-1" dirty="0"/>
              <a:t> IO </a:t>
            </a:r>
            <a:r>
              <a:rPr lang="en-US" sz="1800" spc="-1" dirty="0" err="1"/>
              <a:t>rende</a:t>
            </a:r>
            <a:r>
              <a:rPr lang="en-US" sz="1800" spc="-1" dirty="0"/>
              <a:t> </a:t>
            </a:r>
            <a:r>
              <a:rPr lang="en-US" sz="1800" spc="-1" dirty="0" err="1"/>
              <a:t>concreto</a:t>
            </a:r>
            <a:r>
              <a:rPr lang="en-US" sz="1800" spc="-1" dirty="0"/>
              <a:t> </a:t>
            </a:r>
            <a:r>
              <a:rPr lang="en-US" sz="1800" spc="-1" dirty="0" err="1"/>
              <a:t>l’articolo</a:t>
            </a:r>
            <a:r>
              <a:rPr lang="en-US" sz="1800" spc="-1" dirty="0"/>
              <a:t> 64 bis del </a:t>
            </a:r>
            <a:r>
              <a:rPr lang="en-US" sz="1800" spc="-1" dirty="0" err="1"/>
              <a:t>Codice</a:t>
            </a:r>
            <a:r>
              <a:rPr lang="en-US" sz="1800" spc="-1" dirty="0"/>
              <a:t> </a:t>
            </a:r>
            <a:r>
              <a:rPr lang="en-US" sz="1800" spc="-1" dirty="0" err="1"/>
              <a:t>dell’Amministrazione</a:t>
            </a:r>
            <a:r>
              <a:rPr lang="en-US" sz="1800" spc="-1" dirty="0"/>
              <a:t> </a:t>
            </a:r>
            <a:r>
              <a:rPr lang="en-US" sz="1800" spc="-1" dirty="0" err="1"/>
              <a:t>Digitale</a:t>
            </a:r>
            <a:r>
              <a:rPr lang="en-US" sz="1800" spc="-1" dirty="0"/>
              <a:t>, </a:t>
            </a:r>
            <a:r>
              <a:rPr lang="en-US" sz="1800" spc="-1" dirty="0" err="1"/>
              <a:t>che</a:t>
            </a:r>
            <a:r>
              <a:rPr lang="en-US" sz="1800" spc="-1" dirty="0"/>
              <a:t> </a:t>
            </a:r>
            <a:r>
              <a:rPr lang="en-US" sz="1800" spc="-1" dirty="0" err="1"/>
              <a:t>istituisce</a:t>
            </a:r>
            <a:r>
              <a:rPr lang="en-US" sz="1800" spc="-1" dirty="0"/>
              <a:t> un </a:t>
            </a:r>
            <a:r>
              <a:rPr lang="en-US" sz="1800" spc="-1" dirty="0" err="1"/>
              <a:t>unico</a:t>
            </a:r>
            <a:r>
              <a:rPr lang="en-US" sz="1800" spc="-1" dirty="0"/>
              <a:t> punto di accesso per tutti </a:t>
            </a:r>
            <a:r>
              <a:rPr lang="en-US" sz="1800" spc="-1" dirty="0" err="1"/>
              <a:t>i</a:t>
            </a:r>
            <a:r>
              <a:rPr lang="en-US" sz="1800" spc="-1" dirty="0"/>
              <a:t> </a:t>
            </a:r>
            <a:r>
              <a:rPr lang="en-US" sz="1800" spc="-1" dirty="0" err="1"/>
              <a:t>servizi</a:t>
            </a:r>
            <a:r>
              <a:rPr lang="en-US" sz="1800" spc="-1" dirty="0"/>
              <a:t> </a:t>
            </a:r>
            <a:r>
              <a:rPr lang="en-US" sz="1800" spc="-1" dirty="0" err="1"/>
              <a:t>digitali</a:t>
            </a:r>
            <a:r>
              <a:rPr lang="en-US" sz="1800" spc="-1" dirty="0"/>
              <a:t>, </a:t>
            </a:r>
            <a:r>
              <a:rPr lang="en-US" sz="1800" spc="-1" dirty="0" err="1"/>
              <a:t>erogato</a:t>
            </a:r>
            <a:r>
              <a:rPr lang="en-US" sz="1800" spc="-1" dirty="0"/>
              <a:t> </a:t>
            </a:r>
            <a:r>
              <a:rPr lang="en-US" sz="1800" spc="-1" dirty="0" err="1"/>
              <a:t>dalla</a:t>
            </a:r>
            <a:r>
              <a:rPr lang="en-US" sz="1800" spc="-1" dirty="0"/>
              <a:t> </a:t>
            </a:r>
            <a:r>
              <a:rPr lang="en-US" sz="1800" spc="-1" dirty="0" err="1"/>
              <a:t>Presidenza</a:t>
            </a:r>
            <a:r>
              <a:rPr lang="en-US" sz="1800" spc="-1" dirty="0"/>
              <a:t> del Consiglio </a:t>
            </a:r>
            <a:r>
              <a:rPr lang="en-US" sz="1800" spc="-1" dirty="0" err="1"/>
              <a:t>dei</a:t>
            </a:r>
            <a:r>
              <a:rPr lang="en-US" sz="1800" spc="-1" dirty="0"/>
              <a:t> </a:t>
            </a:r>
            <a:r>
              <a:rPr lang="en-US" sz="1800" spc="-1" dirty="0" err="1"/>
              <a:t>Ministri</a:t>
            </a:r>
            <a:r>
              <a:rPr lang="en-US" sz="1800" spc="-1" dirty="0"/>
              <a:t>.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1700" b="0" strike="noStrike" spc="-1" dirty="0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2971985-D335-7D93-91AB-3B2CAA8B9880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295351-7EE1-4E4F-A5D0-DF9DECB17FE7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56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2" name="Rectangle 271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8" name="Rectangle 27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CasellaDiTesto 243"/>
          <p:cNvSpPr txBox="1"/>
          <p:nvPr/>
        </p:nvSpPr>
        <p:spPr>
          <a:xfrm>
            <a:off x="990921" y="326081"/>
            <a:ext cx="9849751" cy="560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strike="noStrike" spc="-1" dirty="0" err="1"/>
              <a:t>Vantaggi</a:t>
            </a:r>
            <a:r>
              <a:rPr lang="en-US" sz="1600" b="1" strike="noStrike" spc="-1" dirty="0"/>
              <a:t> per </a:t>
            </a:r>
            <a:r>
              <a:rPr lang="en-US" sz="1600" b="1" strike="noStrike" spc="-1" dirty="0" err="1"/>
              <a:t>i</a:t>
            </a:r>
            <a:r>
              <a:rPr lang="en-US" sz="1600" b="1" strike="noStrike" spc="-1" dirty="0"/>
              <a:t> </a:t>
            </a:r>
            <a:r>
              <a:rPr lang="en-US" sz="1600" b="1" strike="noStrike" spc="-1" dirty="0" err="1"/>
              <a:t>cittadini</a:t>
            </a:r>
            <a:endParaRPr lang="en-US" sz="1600" b="0" strike="noStrike" spc="-1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b="0" strike="noStrike" spc="-1" dirty="0"/>
              <a:t>La app IO </a:t>
            </a:r>
            <a:r>
              <a:rPr lang="en-US" sz="1600" b="0" strike="noStrike" spc="-1" dirty="0" err="1"/>
              <a:t>permette</a:t>
            </a:r>
            <a:r>
              <a:rPr lang="en-US" sz="1600" b="0" strike="noStrike" spc="-1" dirty="0"/>
              <a:t> ai </a:t>
            </a:r>
            <a:r>
              <a:rPr lang="en-US" sz="1600" b="0" strike="noStrike" spc="-1" dirty="0" err="1"/>
              <a:t>cittadini</a:t>
            </a:r>
            <a:r>
              <a:rPr lang="en-US" sz="1600" b="0" strike="noStrike" spc="-1" dirty="0"/>
              <a:t> di: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strike="noStrike" spc="-1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strike="noStrike" spc="-1" dirty="0"/>
              <a:t>-</a:t>
            </a:r>
            <a:r>
              <a:rPr lang="en-US" sz="1600" b="0" strike="noStrike" spc="-1" dirty="0" err="1"/>
              <a:t>ricevere</a:t>
            </a:r>
            <a:r>
              <a:rPr lang="en-US" sz="1600" b="0" strike="noStrike" spc="-1" dirty="0"/>
              <a:t> tutti </a:t>
            </a:r>
            <a:r>
              <a:rPr lang="en-US" sz="1600" b="0" strike="noStrike" spc="-1" dirty="0" err="1"/>
              <a:t>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messaggi</a:t>
            </a:r>
            <a:r>
              <a:rPr lang="en-US" sz="1600" b="0" strike="noStrike" spc="-1" dirty="0"/>
              <a:t> della </a:t>
            </a:r>
            <a:r>
              <a:rPr lang="en-US" sz="1600" b="0" strike="noStrike" spc="-1" dirty="0" err="1"/>
              <a:t>Pubblica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Amministrazione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sul</a:t>
            </a:r>
            <a:r>
              <a:rPr lang="en-US" sz="1600" b="0" strike="noStrike" spc="-1" dirty="0"/>
              <a:t> proprio smartphone  con la </a:t>
            </a:r>
            <a:r>
              <a:rPr lang="en-US" sz="1600" b="0" strike="noStrike" spc="-1" dirty="0" err="1"/>
              <a:t>possibilità</a:t>
            </a:r>
            <a:r>
              <a:rPr lang="en-US" sz="1600" b="0" strike="noStrike" spc="-1" dirty="0"/>
              <a:t> di </a:t>
            </a:r>
            <a:r>
              <a:rPr lang="en-US" sz="1600" b="0" strike="noStrike" spc="-1" dirty="0" err="1"/>
              <a:t>gestirli</a:t>
            </a:r>
            <a:r>
              <a:rPr lang="en-US" sz="1600" b="0" strike="noStrike" spc="-1" dirty="0"/>
              <a:t> in un </a:t>
            </a:r>
            <a:r>
              <a:rPr lang="en-US" sz="1600" b="0" strike="noStrike" spc="-1" dirty="0" err="1"/>
              <a:t>archivio</a:t>
            </a:r>
            <a:r>
              <a:rPr lang="en-US" sz="1600" b="0" strike="noStrike" spc="-1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strike="noStrike" spc="-1" dirty="0"/>
              <a:t>- </a:t>
            </a:r>
            <a:r>
              <a:rPr lang="en-US" sz="1600" b="0" strike="noStrike" spc="-1" dirty="0" err="1"/>
              <a:t>gestire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propri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contatti</a:t>
            </a:r>
            <a:r>
              <a:rPr lang="en-US" sz="1600" b="0" strike="noStrike" spc="-1" dirty="0"/>
              <a:t> di </a:t>
            </a:r>
            <a:r>
              <a:rPr lang="en-US" sz="1600" b="0" strike="noStrike" spc="-1" dirty="0" err="1"/>
              <a:t>recapito</a:t>
            </a:r>
            <a:r>
              <a:rPr lang="en-US" sz="1600" b="0" strike="noStrike" spc="-1" dirty="0"/>
              <a:t> da un </a:t>
            </a:r>
            <a:r>
              <a:rPr lang="en-US" sz="1600" b="0" strike="noStrike" spc="-1" dirty="0" err="1"/>
              <a:t>unico</a:t>
            </a:r>
            <a:r>
              <a:rPr lang="en-US" sz="1600" b="0" strike="noStrike" spc="-1" dirty="0"/>
              <a:t> punto, con la </a:t>
            </a:r>
            <a:r>
              <a:rPr lang="en-US" sz="1600" b="0" strike="noStrike" spc="-1" dirty="0" err="1"/>
              <a:t>facoltà</a:t>
            </a:r>
            <a:r>
              <a:rPr lang="en-US" sz="1600" b="0" strike="noStrike" spc="-1" dirty="0"/>
              <a:t> di </a:t>
            </a:r>
            <a:r>
              <a:rPr lang="en-US" sz="1600" b="0" strike="noStrike" spc="-1" dirty="0" err="1"/>
              <a:t>scegliere</a:t>
            </a:r>
            <a:r>
              <a:rPr lang="en-US" sz="1600" b="0" strike="noStrike" spc="-1" dirty="0"/>
              <a:t> in ogni </a:t>
            </a:r>
            <a:r>
              <a:rPr lang="en-US" sz="1600" b="0" strike="noStrike" spc="-1" dirty="0" err="1"/>
              <a:t>momento</a:t>
            </a:r>
            <a:r>
              <a:rPr lang="en-US" sz="1600" b="0" strike="noStrike" spc="-1" dirty="0"/>
              <a:t> da </a:t>
            </a:r>
            <a:r>
              <a:rPr lang="en-US" sz="1600" b="0" strike="noStrike" spc="-1" dirty="0" err="1"/>
              <a:t>quali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servizi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farsi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contattare</a:t>
            </a:r>
            <a:r>
              <a:rPr lang="en-US" sz="1600" b="0" strike="noStrike" spc="-1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strike="noStrike" spc="-1" dirty="0"/>
              <a:t>-</a:t>
            </a:r>
            <a:r>
              <a:rPr lang="en-US" sz="1600" b="0" strike="noStrike" spc="-1" dirty="0" err="1"/>
              <a:t>essere</a:t>
            </a:r>
            <a:r>
              <a:rPr lang="en-US" sz="1600" b="0" strike="noStrike" spc="-1" dirty="0"/>
              <a:t> sempre </a:t>
            </a:r>
            <a:r>
              <a:rPr lang="en-US" sz="1600" b="0" strike="noStrike" spc="-1" dirty="0" err="1"/>
              <a:t>aggiornati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sulle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scadenze</a:t>
            </a:r>
            <a:r>
              <a:rPr lang="en-US" sz="1600" b="0" strike="noStrike" spc="-1" dirty="0"/>
              <a:t> e </a:t>
            </a:r>
            <a:r>
              <a:rPr lang="en-US" sz="1600" b="0" strike="noStrike" spc="-1" dirty="0" err="1"/>
              <a:t>gestire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gli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avvisi</a:t>
            </a:r>
            <a:r>
              <a:rPr lang="en-US" sz="1600" b="0" strike="noStrike" spc="-1" dirty="0"/>
              <a:t> in </a:t>
            </a:r>
            <a:r>
              <a:rPr lang="en-US" sz="1600" b="0" strike="noStrike" spc="-1" dirty="0" err="1"/>
              <a:t>modalità</a:t>
            </a:r>
            <a:r>
              <a:rPr lang="en-US" sz="1600" b="0" strike="noStrike" spc="-1" dirty="0"/>
              <a:t> “</a:t>
            </a:r>
            <a:r>
              <a:rPr lang="en-US" sz="1600" b="0" strike="noStrike" spc="-1" dirty="0" err="1"/>
              <a:t>integrata</a:t>
            </a:r>
            <a:r>
              <a:rPr lang="en-US" sz="1600" b="0" strike="noStrike" spc="-1" dirty="0"/>
              <a:t>” (</a:t>
            </a:r>
            <a:r>
              <a:rPr lang="en-US" sz="1600" b="0" strike="noStrike" spc="-1" dirty="0" err="1"/>
              <a:t>aggiungendo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promemoria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nel</a:t>
            </a:r>
            <a:r>
              <a:rPr lang="en-US" sz="1600" b="0" strike="noStrike" spc="-1" dirty="0"/>
              <a:t> proprio </a:t>
            </a:r>
            <a:r>
              <a:rPr lang="en-US" sz="1600" b="0" strike="noStrike" spc="-1" dirty="0" err="1"/>
              <a:t>calendario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personale</a:t>
            </a:r>
            <a:r>
              <a:rPr lang="en-US" sz="1600" b="0" strike="noStrike" spc="-1" dirty="0"/>
              <a:t> con un </a:t>
            </a:r>
            <a:r>
              <a:rPr lang="en-US" sz="1600" b="0" strike="noStrike" spc="-1" dirty="0" err="1"/>
              <a:t>clic</a:t>
            </a:r>
            <a:r>
              <a:rPr lang="en-US" sz="1600" b="0" strike="noStrike" spc="-1" dirty="0"/>
              <a:t>);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strike="noStrike" spc="-1" dirty="0"/>
              <a:t>-</a:t>
            </a:r>
            <a:r>
              <a:rPr lang="en-US" sz="1600" b="0" strike="noStrike" spc="-1" dirty="0" err="1"/>
              <a:t>ricevere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avvisi</a:t>
            </a:r>
            <a:r>
              <a:rPr lang="en-US" sz="1600" b="0" strike="noStrike" spc="-1" dirty="0"/>
              <a:t> di </a:t>
            </a:r>
            <a:r>
              <a:rPr lang="en-US" sz="1600" b="0" strike="noStrike" spc="-1" dirty="0" err="1"/>
              <a:t>pagamento</a:t>
            </a:r>
            <a:r>
              <a:rPr lang="en-US" sz="1600" b="0" strike="noStrike" spc="-1" dirty="0"/>
              <a:t>, con la </a:t>
            </a:r>
            <a:r>
              <a:rPr lang="en-US" sz="1600" b="0" strike="noStrike" spc="-1" dirty="0" err="1"/>
              <a:t>possibilità</a:t>
            </a:r>
            <a:r>
              <a:rPr lang="en-US" sz="1600" b="0" strike="noStrike" spc="-1" dirty="0"/>
              <a:t> di </a:t>
            </a:r>
            <a:r>
              <a:rPr lang="en-US" sz="1600" b="0" strike="noStrike" spc="-1" dirty="0" err="1"/>
              <a:t>pagare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servizi</a:t>
            </a:r>
            <a:r>
              <a:rPr lang="en-US" sz="1600" b="0" strike="noStrike" spc="-1" dirty="0"/>
              <a:t> e </a:t>
            </a:r>
            <a:r>
              <a:rPr lang="en-US" sz="1600" b="0" strike="noStrike" spc="-1" dirty="0" err="1"/>
              <a:t>tributi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dalla</a:t>
            </a:r>
            <a:r>
              <a:rPr lang="en-US" sz="1600" b="0" strike="noStrike" spc="-1" dirty="0"/>
              <a:t> app in </a:t>
            </a:r>
            <a:r>
              <a:rPr lang="en-US" sz="1600" b="0" strike="noStrike" spc="-1" dirty="0" err="1"/>
              <a:t>pochi</a:t>
            </a:r>
            <a:r>
              <a:rPr lang="en-US" sz="1600" b="0" strike="noStrike" spc="-1" dirty="0"/>
              <a:t> secondi;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strike="noStrike" spc="-1" dirty="0"/>
              <a:t>-</a:t>
            </a:r>
            <a:r>
              <a:rPr lang="en-US" sz="1600" b="0" strike="noStrike" spc="-1" dirty="0" err="1"/>
              <a:t>effettuare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pagamenti</a:t>
            </a:r>
            <a:r>
              <a:rPr lang="en-US" sz="1600" b="0" strike="noStrike" spc="-1" dirty="0"/>
              <a:t> verso la </a:t>
            </a:r>
            <a:r>
              <a:rPr lang="en-US" sz="1600" b="0" strike="noStrike" spc="-1" dirty="0" err="1"/>
              <a:t>Pubblica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Amministrazione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attraverso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pagoPA</a:t>
            </a:r>
            <a:r>
              <a:rPr lang="en-US" sz="1600" b="0" strike="noStrike" spc="-1" dirty="0"/>
              <a:t>, in </a:t>
            </a:r>
            <a:r>
              <a:rPr lang="en-US" sz="1600" b="0" strike="noStrike" spc="-1" dirty="0" err="1"/>
              <a:t>perfetta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sicurezza</a:t>
            </a:r>
            <a:r>
              <a:rPr lang="en-US" sz="1600" b="0" strike="noStrike" spc="-1" dirty="0"/>
              <a:t> e con </a:t>
            </a:r>
            <a:r>
              <a:rPr lang="en-US" sz="1600" b="0" strike="noStrike" spc="-1" dirty="0" err="1"/>
              <a:t>diversi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metodi</a:t>
            </a:r>
            <a:r>
              <a:rPr lang="en-US" sz="1600" b="0" strike="noStrike" spc="-1" dirty="0"/>
              <a:t> di </a:t>
            </a:r>
            <a:r>
              <a:rPr lang="en-US" sz="1600" b="0" strike="noStrike" spc="-1" dirty="0" err="1"/>
              <a:t>pagamento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supportati</a:t>
            </a:r>
            <a:r>
              <a:rPr lang="en-US" sz="1600" b="0" strike="noStrike" spc="-1" dirty="0"/>
              <a:t> (carte di </a:t>
            </a:r>
            <a:r>
              <a:rPr lang="en-US" sz="1600" b="0" strike="noStrike" spc="-1" dirty="0" err="1"/>
              <a:t>credito</a:t>
            </a:r>
            <a:r>
              <a:rPr lang="en-US" sz="1600" b="0" strike="noStrike" spc="-1" dirty="0"/>
              <a:t>, </a:t>
            </a:r>
            <a:r>
              <a:rPr lang="en-US" sz="1600" b="0" strike="noStrike" spc="-1" dirty="0" err="1"/>
              <a:t>bancomat</a:t>
            </a:r>
            <a:r>
              <a:rPr lang="en-US" sz="1600" b="0" strike="noStrike" spc="-1" dirty="0"/>
              <a:t>, PayPal, </a:t>
            </a:r>
            <a:r>
              <a:rPr lang="en-US" sz="1600" b="0" strike="noStrike" spc="-1" dirty="0" err="1"/>
              <a:t>ecc</a:t>
            </a:r>
            <a:r>
              <a:rPr lang="en-US" sz="1600" b="0" strike="noStrike" spc="-1" dirty="0"/>
              <a:t>.);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strike="noStrike" spc="-1" dirty="0"/>
              <a:t>-</a:t>
            </a:r>
            <a:r>
              <a:rPr lang="en-US" sz="1600" b="1" strike="noStrike" spc="-1" dirty="0" err="1"/>
              <a:t>eleggere</a:t>
            </a:r>
            <a:r>
              <a:rPr lang="en-US" sz="1600" b="1" strike="noStrike" spc="-1" dirty="0"/>
              <a:t> </a:t>
            </a:r>
            <a:r>
              <a:rPr lang="en-US" sz="1600" b="1" strike="noStrike" spc="-1" dirty="0" err="1"/>
              <a:t>direttamente</a:t>
            </a:r>
            <a:r>
              <a:rPr lang="en-US" sz="1600" b="1" strike="noStrike" spc="-1" dirty="0"/>
              <a:t> </a:t>
            </a:r>
            <a:r>
              <a:rPr lang="en-US" sz="1600" b="1" strike="noStrike" spc="-1" dirty="0" err="1"/>
              <a:t>dalla</a:t>
            </a:r>
            <a:r>
              <a:rPr lang="en-US" sz="1600" b="1" strike="noStrike" spc="-1" dirty="0"/>
              <a:t> app il proprio </a:t>
            </a:r>
            <a:r>
              <a:rPr lang="en-US" sz="1600" b="1" strike="noStrike" spc="-1" dirty="0" err="1"/>
              <a:t>domicilio</a:t>
            </a:r>
            <a:r>
              <a:rPr lang="en-US" sz="1600" b="1" strike="noStrike" spc="-1" dirty="0"/>
              <a:t> </a:t>
            </a:r>
            <a:r>
              <a:rPr lang="en-US" sz="1600" b="1" strike="noStrike" spc="-1" dirty="0" err="1"/>
              <a:t>digitale</a:t>
            </a:r>
            <a:r>
              <a:rPr lang="en-US" sz="1600" b="1" strike="noStrike" spc="-1" dirty="0"/>
              <a:t> (ad </a:t>
            </a:r>
            <a:r>
              <a:rPr lang="en-US" sz="1600" b="1" strike="noStrike" spc="-1" dirty="0" err="1"/>
              <a:t>esempio</a:t>
            </a:r>
            <a:r>
              <a:rPr lang="en-US" sz="1600" b="1" strike="noStrike" spc="-1" dirty="0"/>
              <a:t> per </a:t>
            </a:r>
            <a:r>
              <a:rPr lang="en-US" sz="1600" b="1" strike="noStrike" spc="-1" dirty="0" err="1"/>
              <a:t>ricevere</a:t>
            </a:r>
            <a:r>
              <a:rPr lang="en-US" sz="1600" b="1" strike="noStrike" spc="-1" dirty="0"/>
              <a:t> le </a:t>
            </a:r>
            <a:r>
              <a:rPr lang="en-US" sz="1600" b="1" strike="noStrike" spc="-1" dirty="0" err="1"/>
              <a:t>raccomandate</a:t>
            </a:r>
            <a:r>
              <a:rPr lang="en-US" sz="1600" b="1" strike="noStrike" spc="-1" dirty="0"/>
              <a:t> a </a:t>
            </a:r>
            <a:r>
              <a:rPr lang="en-US" sz="1600" b="1" strike="noStrike" spc="-1" dirty="0" err="1"/>
              <a:t>valore</a:t>
            </a:r>
            <a:r>
              <a:rPr lang="en-US" sz="1600" b="1" strike="noStrike" spc="-1" dirty="0"/>
              <a:t> </a:t>
            </a:r>
            <a:r>
              <a:rPr lang="en-US" sz="1600" b="1" strike="noStrike" spc="-1" dirty="0" err="1"/>
              <a:t>legale</a:t>
            </a:r>
            <a:r>
              <a:rPr lang="en-US" sz="1600" b="1" strike="noStrike" spc="-1" dirty="0"/>
              <a:t> </a:t>
            </a:r>
            <a:r>
              <a:rPr lang="en-US" sz="1600" b="1" strike="noStrike" spc="-1" dirty="0" err="1"/>
              <a:t>presso</a:t>
            </a:r>
            <a:r>
              <a:rPr lang="en-US" sz="1600" b="1" strike="noStrike" spc="-1" dirty="0"/>
              <a:t> un </a:t>
            </a:r>
            <a:r>
              <a:rPr lang="en-US" sz="1600" b="1" strike="noStrike" spc="-1" dirty="0" err="1"/>
              <a:t>indirizzo</a:t>
            </a:r>
            <a:r>
              <a:rPr lang="en-US" sz="1600" b="1" strike="noStrike" spc="-1" dirty="0"/>
              <a:t> PEC);</a:t>
            </a:r>
            <a:endParaRPr lang="en-US" sz="1600" b="0" strike="noStrike" spc="-1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strike="noStrike" spc="-1" dirty="0"/>
              <a:t>-</a:t>
            </a:r>
            <a:r>
              <a:rPr lang="en-US" sz="1600" b="0" strike="noStrike" spc="-1" dirty="0" err="1"/>
              <a:t>richiedere</a:t>
            </a:r>
            <a:r>
              <a:rPr lang="en-US" sz="1600" b="0" strike="noStrike" spc="-1" dirty="0"/>
              <a:t> bonus e </a:t>
            </a:r>
            <a:r>
              <a:rPr lang="en-US" sz="1600" b="0" strike="noStrike" spc="-1" dirty="0" err="1"/>
              <a:t>sconti</a:t>
            </a:r>
            <a:r>
              <a:rPr lang="en-US" sz="1600" b="0" strike="noStrike" spc="-1" dirty="0"/>
              <a:t>, </a:t>
            </a:r>
            <a:r>
              <a:rPr lang="en-US" sz="1600" b="0" strike="noStrike" spc="-1" dirty="0" err="1"/>
              <a:t>legati</a:t>
            </a:r>
            <a:r>
              <a:rPr lang="en-US" sz="1600" b="0" strike="noStrike" spc="-1" dirty="0"/>
              <a:t> a </a:t>
            </a:r>
            <a:r>
              <a:rPr lang="en-US" sz="1600" b="0" strike="noStrike" spc="-1" dirty="0" err="1"/>
              <a:t>iniziative</a:t>
            </a:r>
            <a:r>
              <a:rPr lang="en-US" sz="1600" b="0" strike="noStrike" spc="-1" dirty="0"/>
              <a:t> o </a:t>
            </a:r>
            <a:r>
              <a:rPr lang="en-US" sz="1600" b="0" strike="noStrike" spc="-1" dirty="0" err="1"/>
              <a:t>programmi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specifici</a:t>
            </a:r>
            <a:r>
              <a:rPr lang="en-US" sz="1600" b="0" strike="noStrike" spc="-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0" strike="noStrike" spc="-1" dirty="0"/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CA14C01-4FBB-4958-BC1C-52C26CFF44FF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1" name="Rectangle 25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Energia - Il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Comparatore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Offerte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ARERA</a:t>
            </a:r>
            <a:endParaRPr lang="en-US" sz="38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7" name="Rectangle 25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484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Che </a:t>
            </a:r>
            <a:r>
              <a:rPr lang="en-US" sz="1700" b="1" strike="noStrike" spc="-1" dirty="0" err="1"/>
              <a:t>cos'è</a:t>
            </a:r>
            <a:r>
              <a:rPr lang="en-US" sz="1700" b="1" strike="noStrike" spc="-1" dirty="0"/>
              <a:t>:</a:t>
            </a:r>
            <a:r>
              <a:rPr lang="en-US" sz="1700" b="0" strike="noStrike" spc="-1" dirty="0"/>
              <a:t> Il "Portale </a:t>
            </a:r>
            <a:r>
              <a:rPr lang="en-US" sz="1700" b="0" strike="noStrike" spc="-1" dirty="0" err="1"/>
              <a:t>Offerte</a:t>
            </a:r>
            <a:r>
              <a:rPr lang="en-US" sz="1700" b="0" strike="noStrike" spc="-1" dirty="0"/>
              <a:t>" è un </a:t>
            </a:r>
            <a:r>
              <a:rPr lang="en-US" sz="1700" b="0" strike="noStrike" spc="-1" dirty="0" err="1"/>
              <a:t>sito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pubblico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realizzato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gestito</a:t>
            </a:r>
            <a:r>
              <a:rPr lang="en-US" sz="1700" b="0" strike="noStrike" spc="-1" dirty="0"/>
              <a:t> da </a:t>
            </a:r>
            <a:r>
              <a:rPr lang="en-US" sz="1700" b="0" strike="noStrike" spc="-1" dirty="0" err="1"/>
              <a:t>Acquirente</a:t>
            </a:r>
            <a:r>
              <a:rPr lang="en-US" sz="1700" b="0" strike="noStrike" spc="-1" dirty="0"/>
              <a:t> Unico </a:t>
            </a:r>
            <a:r>
              <a:rPr lang="en-US" sz="1700" b="0" strike="noStrike" spc="-1" dirty="0" err="1"/>
              <a:t>su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disposizioni</a:t>
            </a:r>
            <a:r>
              <a:rPr lang="en-US" sz="1700" b="0" strike="noStrike" spc="-1" dirty="0"/>
              <a:t> di ARERA (</a:t>
            </a:r>
            <a:r>
              <a:rPr lang="en-US" sz="1700" b="0" strike="noStrike" spc="-1" dirty="0" err="1"/>
              <a:t>Autorità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Regolazione</a:t>
            </a:r>
            <a:r>
              <a:rPr lang="en-US" sz="1700" b="0" strike="noStrike" spc="-1" dirty="0"/>
              <a:t> per Energia Reti e </a:t>
            </a:r>
            <a:r>
              <a:rPr lang="en-US" sz="1700" b="0" strike="noStrike" spc="-1" dirty="0" err="1"/>
              <a:t>Ambiente</a:t>
            </a:r>
            <a:r>
              <a:rPr lang="en-US" sz="1700" b="0" strike="noStrike" spc="-1" dirty="0"/>
              <a:t>), in </a:t>
            </a:r>
            <a:r>
              <a:rPr lang="en-US" sz="1700" b="0" strike="noStrike" spc="-1" dirty="0" err="1"/>
              <a:t>attuazione</a:t>
            </a:r>
            <a:r>
              <a:rPr lang="en-US" sz="1700" b="0" strike="noStrike" spc="-1" dirty="0"/>
              <a:t> della </a:t>
            </a:r>
            <a:r>
              <a:rPr lang="en-US" sz="1700" b="0" strike="noStrike" spc="-1" dirty="0" err="1"/>
              <a:t>legge</a:t>
            </a:r>
            <a:r>
              <a:rPr lang="en-US" sz="1700" b="0" strike="noStrike" spc="-1" dirty="0"/>
              <a:t> 124/2017</a:t>
            </a:r>
          </a:p>
          <a:p>
            <a:pPr marL="20484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A </a:t>
            </a:r>
            <a:r>
              <a:rPr lang="en-US" sz="1700" b="1" strike="noStrike" spc="-1" dirty="0" err="1"/>
              <a:t>cosa</a:t>
            </a:r>
            <a:r>
              <a:rPr lang="en-US" sz="1700" b="1" strike="noStrike" spc="-1" dirty="0"/>
              <a:t> serve: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Permette</a:t>
            </a:r>
            <a:r>
              <a:rPr lang="en-US" sz="1700" b="0" strike="noStrike" spc="-1" dirty="0"/>
              <a:t> a </a:t>
            </a:r>
            <a:r>
              <a:rPr lang="en-US" sz="1700" b="0" strike="noStrike" spc="-1" dirty="0" err="1"/>
              <a:t>clienti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domestici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famiglie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piccole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imprese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confrontare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scegliere</a:t>
            </a:r>
            <a:r>
              <a:rPr lang="en-US" sz="1700" b="0" strike="noStrike" spc="-1" dirty="0"/>
              <a:t> in modo semplice, </a:t>
            </a:r>
            <a:r>
              <a:rPr lang="en-US" sz="1700" b="0" strike="noStrike" spc="-1" dirty="0" err="1"/>
              <a:t>chiaro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gratuito</a:t>
            </a:r>
            <a:r>
              <a:rPr lang="en-US" sz="1700" b="0" strike="noStrike" spc="-1" dirty="0"/>
              <a:t> le </a:t>
            </a:r>
            <a:r>
              <a:rPr lang="en-US" sz="1700" b="0" strike="noStrike" spc="-1" dirty="0" err="1"/>
              <a:t>offerte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elettricità</a:t>
            </a:r>
            <a:r>
              <a:rPr lang="en-US" sz="1700" b="0" strike="noStrike" spc="-1" dirty="0"/>
              <a:t> e gas </a:t>
            </a:r>
            <a:r>
              <a:rPr lang="en-US" sz="1700" b="0" strike="noStrike" spc="-1" dirty="0" err="1"/>
              <a:t>naturale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presenti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sul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mercato</a:t>
            </a:r>
            <a:endParaRPr lang="en-US" sz="1700" b="0" strike="noStrike" spc="-1" dirty="0"/>
          </a:p>
          <a:p>
            <a:pPr marL="20484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Cosa </a:t>
            </a:r>
            <a:r>
              <a:rPr lang="en-US" sz="1700" b="1" strike="noStrike" spc="-1" dirty="0" err="1"/>
              <a:t>si</a:t>
            </a:r>
            <a:r>
              <a:rPr lang="en-US" sz="1700" b="1" strike="noStrike" spc="-1" dirty="0"/>
              <a:t> </a:t>
            </a:r>
            <a:r>
              <a:rPr lang="en-US" sz="1700" b="1" strike="noStrike" spc="-1" dirty="0" err="1"/>
              <a:t>può</a:t>
            </a:r>
            <a:r>
              <a:rPr lang="en-US" sz="1700" b="1" strike="noStrike" spc="-1" dirty="0"/>
              <a:t> </a:t>
            </a:r>
            <a:r>
              <a:rPr lang="en-US" sz="1700" b="1" strike="noStrike" spc="-1" dirty="0" err="1"/>
              <a:t>consultare</a:t>
            </a:r>
            <a:r>
              <a:rPr lang="en-US" sz="1700" b="1" strike="noStrike" spc="-1" dirty="0"/>
              <a:t>:</a:t>
            </a:r>
            <a:endParaRPr lang="en-US" sz="1700" b="0" strike="noStrike" spc="-1" dirty="0"/>
          </a:p>
          <a:p>
            <a:pPr marL="61632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 err="1"/>
              <a:t>Offerte</a:t>
            </a:r>
            <a:r>
              <a:rPr lang="en-US" sz="1700" b="0" strike="noStrike" spc="-1" dirty="0"/>
              <a:t> PLACET (Prezzo Libero a </a:t>
            </a:r>
            <a:r>
              <a:rPr lang="en-US" sz="1700" b="0" strike="noStrike" spc="-1" dirty="0" err="1"/>
              <a:t>Condizioni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Equiparate</a:t>
            </a:r>
            <a:r>
              <a:rPr lang="en-US" sz="1700" b="0" strike="noStrike" spc="-1" dirty="0"/>
              <a:t> di Tutela)</a:t>
            </a:r>
          </a:p>
          <a:p>
            <a:pPr marL="61632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 err="1"/>
              <a:t>Tariffe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dei</a:t>
            </a:r>
            <a:r>
              <a:rPr lang="en-US" sz="1700" b="0" strike="noStrike" spc="-1" dirty="0"/>
              <a:t> Servizi di Tutela (</a:t>
            </a:r>
            <a:r>
              <a:rPr lang="en-US" sz="1700" b="0" strike="noStrike" spc="-1" dirty="0" err="1"/>
              <a:t>Maggior</a:t>
            </a:r>
            <a:r>
              <a:rPr lang="en-US" sz="1700" b="0" strike="noStrike" spc="-1" dirty="0"/>
              <a:t> Tutela e Tutela Gas)</a:t>
            </a:r>
          </a:p>
          <a:p>
            <a:pPr marL="61632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La </a:t>
            </a:r>
            <a:r>
              <a:rPr lang="en-US" sz="1700" b="0" strike="noStrike" spc="-1" dirty="0" err="1"/>
              <a:t>offerte</a:t>
            </a:r>
            <a:r>
              <a:rPr lang="en-US" sz="1700" b="0" strike="noStrike" spc="-1" dirty="0"/>
              <a:t> del </a:t>
            </a:r>
            <a:r>
              <a:rPr lang="en-US" sz="1700" b="0" strike="noStrike" spc="-1" dirty="0" err="1"/>
              <a:t>mercato</a:t>
            </a:r>
            <a:r>
              <a:rPr lang="en-US" sz="1700" b="0" strike="noStrike" spc="-1" dirty="0"/>
              <a:t> libero</a:t>
            </a:r>
          </a:p>
          <a:p>
            <a:pPr marL="411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/>
              <a:t>Vedi </a:t>
            </a:r>
            <a:r>
              <a:rPr lang="en-US" sz="1700" b="0" strike="noStrike" spc="-1" dirty="0" err="1"/>
              <a:t>sito</a:t>
            </a:r>
            <a:r>
              <a:rPr lang="en-US" sz="1700" b="0" strike="noStrike" spc="-1" dirty="0"/>
              <a:t> per </a:t>
            </a:r>
            <a:r>
              <a:rPr lang="en-US" sz="1700" b="0" strike="noStrike" spc="-1" dirty="0" err="1"/>
              <a:t>simulazione</a:t>
            </a:r>
            <a:r>
              <a:rPr lang="en-US" sz="1700" b="0" strike="noStrike" spc="-1" dirty="0"/>
              <a:t>: https://www.arera.it/consumatori/il-portale-offerte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1700" b="0" strike="noStrike" spc="-1"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32ADB62-C268-420F-AB41-5167878A68EF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51EED5-AC96-95F9-DFFF-C1A789A1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ARERA - Portale dei Consumi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DFA07B-7B24-4EF3-0878-D3D74590B7A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1000"/>
              </a:spcBef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schermata, Carattere, Pagina Web&#10;&#10;Il contenuto generato dall'IA potrebbe non essere corretto.">
            <a:extLst>
              <a:ext uri="{FF2B5EF4-FFF2-40B4-BE49-F238E27FC236}">
                <a16:creationId xmlns:a16="http://schemas.microsoft.com/office/drawing/2014/main" id="{5528DBF6-7959-A165-6EC2-9FC357676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2126343"/>
            <a:ext cx="5536001" cy="25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1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260285-940B-72BB-90C3-858516CD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PORTALE CONSUMI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ABD45C-AECD-28C1-DB1F-B9EC1E7CFC6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  <a:ea typeface="+mn-ea"/>
                <a:cs typeface="+mn-cs"/>
              </a:rPr>
              <a:t>Il Portale Consumi è il sito istituzionale dove i consumatori possono accedere ai dati relativi alle forniture di energia elettrica e di gas naturale di cui sono titolari, compresi i propri dati di consumo storici e le principali informazioni tecniche e contrattuali con modalità semplice, sicura e gratuita.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  <a:ea typeface="+mn-ea"/>
                <a:cs typeface="+mn-cs"/>
              </a:rPr>
              <a:t>E’ realizzato e gestito da Acquirente Unico, sulla base delle disposizioni di ARERA, in attuazione della legge di Bilancio 2018 (legge n. 205 del 27 dicembre 2017).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  <a:ea typeface="+mn-ea"/>
                <a:cs typeface="+mn-cs"/>
              </a:rPr>
              <a:t>I tuoi dati sono una tua proprietà, per essere certo che nessun altro possa accedervi, autenticati con il Sistema Pubblico di Identità Digitale (SPID) o con la Carta di Identità Elettronica (CIE).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  <a:ea typeface="+mn-ea"/>
                <a:cs typeface="+mn-cs"/>
              </a:rPr>
              <a:t>Il Portale Consumi permette di accedere a due tipologie di dati storici: le letture e i consumi.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  <a:ea typeface="+mn-ea"/>
                <a:cs typeface="+mn-cs"/>
              </a:rPr>
              <a:t>La lettura corrisponde al numero che compare sul contatore a una certa data ed è espressa in kWh per l’energia elettrica e in Smc per il gas naturale. La stessa può essere rilevata direttamente dal distributore (tramite letturista o da remoto per mezzo della telelettura) o dal cliente (tramite autolettura).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  <a:ea typeface="+mn-ea"/>
                <a:cs typeface="+mn-cs"/>
              </a:rPr>
              <a:t>Nel caso dell'energia elettrica, le letture (e i consumi) posso essere contabilizzati e mostrati sul display del contatore in fasce differenziate e comunque con la granulometria resa disponibile dalla tipologia del misuratore installato (di tipo tradizionale, elettronico 1G o smart meter 2G).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  <a:ea typeface="+mn-ea"/>
                <a:cs typeface="+mn-cs"/>
              </a:rPr>
              <a:t>I consumi effettivi sono calcolati in base alla differenza tra i dati di due letture successive e corrispondono ai kWh di energia elettrica o Smc di gas consumati in un determinato intervallo temporale.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  <a:ea typeface="+mn-ea"/>
                <a:cs typeface="+mn-cs"/>
              </a:rPr>
              <a:t>In altre parole, i consumi sono indicati dalla differenza tra i numeri visualizzati sul contatore al momento dell'ultima lettura rilevata (o autolettura) ed i numeri visualizzati sul contatore al momento della precedente lettura rilevata (o autolettura).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  <a:ea typeface="+mn-ea"/>
                <a:cs typeface="+mn-cs"/>
              </a:rPr>
              <a:t>Qualora le letture non siano rilevate, i consumi possono essere invece stimati al fine della fatturazione in bolletta: in questo caso non sono messi a disposizione del Portale.</a:t>
            </a:r>
          </a:p>
        </p:txBody>
      </p:sp>
    </p:spTree>
    <p:extLst>
      <p:ext uri="{BB962C8B-B14F-4D97-AF65-F5344CB8AC3E}">
        <p14:creationId xmlns:p14="http://schemas.microsoft.com/office/powerpoint/2010/main" val="283391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3" name="Rectangle 25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Assicurazioni - Il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Preventivatore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Pubblico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IVASS</a:t>
            </a:r>
            <a:endParaRPr lang="en-US" sz="38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9" name="Rectangle 2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0520" algn="just"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/>
              <a:t>Che </a:t>
            </a:r>
            <a:r>
              <a:rPr lang="en-US" sz="2000" b="1" strike="noStrike" spc="-1" dirty="0" err="1"/>
              <a:t>cos'è</a:t>
            </a:r>
            <a:r>
              <a:rPr lang="en-US" sz="2000" b="1" strike="noStrike" spc="-1" dirty="0"/>
              <a:t>: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Un'applicazione</a:t>
            </a:r>
            <a:r>
              <a:rPr lang="en-US" sz="2000" b="0" strike="noStrike" spc="-1" dirty="0"/>
              <a:t> web </a:t>
            </a:r>
            <a:r>
              <a:rPr lang="en-US" sz="2000" b="0" strike="noStrike" spc="-1" dirty="0" err="1"/>
              <a:t>che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consente</a:t>
            </a:r>
            <a:r>
              <a:rPr lang="en-US" sz="2000" b="0" strike="noStrike" spc="-1" dirty="0"/>
              <a:t> di </a:t>
            </a:r>
            <a:r>
              <a:rPr lang="en-US" sz="2000" b="0" strike="noStrike" spc="-1" dirty="0" err="1"/>
              <a:t>confrontare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costi</a:t>
            </a:r>
            <a:r>
              <a:rPr lang="en-US" sz="2000" b="0" strike="noStrike" spc="-1" dirty="0"/>
              <a:t> delle </a:t>
            </a:r>
            <a:r>
              <a:rPr lang="en-US" sz="2000" b="0" strike="noStrike" spc="-1" dirty="0" err="1"/>
              <a:t>coperture</a:t>
            </a:r>
            <a:r>
              <a:rPr lang="en-US" sz="2000" b="0" strike="noStrike" spc="-1" dirty="0"/>
              <a:t> RC auto </a:t>
            </a:r>
            <a:r>
              <a:rPr lang="en-US" sz="2000" b="0" strike="noStrike" spc="-1" dirty="0" err="1"/>
              <a:t>offerte</a:t>
            </a:r>
            <a:r>
              <a:rPr lang="en-US" sz="2000" b="0" strike="noStrike" spc="-1" dirty="0"/>
              <a:t> da tutte le </a:t>
            </a:r>
            <a:r>
              <a:rPr lang="en-US" sz="2000" b="0" strike="noStrike" spc="-1" dirty="0" err="1"/>
              <a:t>imprese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assicurative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operanti</a:t>
            </a:r>
            <a:r>
              <a:rPr lang="en-US" sz="2000" b="0" strike="noStrike" spc="-1" dirty="0"/>
              <a:t> in Italia </a:t>
            </a:r>
          </a:p>
          <a:p>
            <a:pPr marL="200520" algn="just"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 err="1"/>
              <a:t>Caratteristiche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distintive</a:t>
            </a:r>
            <a:r>
              <a:rPr lang="en-US" sz="2000" b="1" strike="noStrike" spc="-1" dirty="0"/>
              <a:t>:</a:t>
            </a:r>
            <a:r>
              <a:rPr lang="en-US" sz="2000" b="0" strike="noStrike" spc="-1" dirty="0"/>
              <a:t> A </a:t>
            </a:r>
            <a:r>
              <a:rPr lang="en-US" sz="2000" b="0" strike="noStrike" spc="-1" dirty="0" err="1"/>
              <a:t>differenza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dei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comparatori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commerciali</a:t>
            </a:r>
            <a:r>
              <a:rPr lang="en-US" sz="2000" b="0" strike="noStrike" spc="-1" dirty="0"/>
              <a:t>:</a:t>
            </a:r>
          </a:p>
          <a:p>
            <a:pPr marL="60264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2000" b="0" strike="noStrike" spc="-1" dirty="0"/>
              <a:t>Non </a:t>
            </a:r>
            <a:r>
              <a:rPr lang="en-US" sz="2000" b="0" strike="noStrike" spc="-1" dirty="0" err="1"/>
              <a:t>svolge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alcun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ruolo</a:t>
            </a:r>
            <a:r>
              <a:rPr lang="en-US" sz="2000" b="0" strike="noStrike" spc="-1" dirty="0"/>
              <a:t> di </a:t>
            </a:r>
            <a:r>
              <a:rPr lang="en-US" sz="2000" b="0" strike="noStrike" spc="-1" dirty="0" err="1"/>
              <a:t>intermediazione</a:t>
            </a:r>
            <a:r>
              <a:rPr lang="en-US" sz="2000" b="0" strike="noStrike" spc="-1" dirty="0"/>
              <a:t> e non </a:t>
            </a:r>
            <a:r>
              <a:rPr lang="en-US" sz="2000" b="0" strike="noStrike" spc="-1" dirty="0" err="1"/>
              <a:t>percepisce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provvigioni</a:t>
            </a:r>
            <a:r>
              <a:rPr lang="en-US" sz="2000" b="0" strike="noStrike" spc="-1" dirty="0"/>
              <a:t>.</a:t>
            </a:r>
          </a:p>
          <a:p>
            <a:pPr marL="60264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2000" b="0" strike="noStrike" spc="-1" dirty="0" err="1"/>
              <a:t>Consente</a:t>
            </a:r>
            <a:r>
              <a:rPr lang="en-US" sz="2000" b="0" strike="noStrike" spc="-1" dirty="0"/>
              <a:t> di </a:t>
            </a:r>
            <a:r>
              <a:rPr lang="en-US" sz="2000" b="0" strike="noStrike" spc="-1" dirty="0" err="1"/>
              <a:t>comparare</a:t>
            </a:r>
            <a:r>
              <a:rPr lang="en-US" sz="2000" b="0" strike="noStrike" spc="-1" dirty="0"/>
              <a:t> le </a:t>
            </a:r>
            <a:r>
              <a:rPr lang="en-US" sz="2000" b="0" strike="noStrike" spc="-1" dirty="0" err="1"/>
              <a:t>offerte</a:t>
            </a:r>
            <a:r>
              <a:rPr lang="en-US" sz="2000" b="0" strike="noStrike" spc="-1" dirty="0"/>
              <a:t> di tutte le </a:t>
            </a:r>
            <a:r>
              <a:rPr lang="en-US" sz="2000" b="0" strike="noStrike" spc="-1" dirty="0" err="1"/>
              <a:t>imprese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assicurative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operanti</a:t>
            </a:r>
            <a:r>
              <a:rPr lang="en-US" sz="2000" b="0" strike="noStrike" spc="-1" dirty="0"/>
              <a:t> in Italia.</a:t>
            </a:r>
          </a:p>
          <a:p>
            <a:pPr marL="60264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2000" b="0" strike="noStrike" spc="-1" dirty="0"/>
              <a:t>La </a:t>
            </a:r>
            <a:r>
              <a:rPr lang="en-US" sz="2000" b="0" strike="noStrike" spc="-1" dirty="0" err="1"/>
              <a:t>comparazione</a:t>
            </a:r>
            <a:r>
              <a:rPr lang="en-US" sz="2000" b="0" strike="noStrike" spc="-1" dirty="0"/>
              <a:t> è </a:t>
            </a:r>
            <a:r>
              <a:rPr lang="en-US" sz="2000" b="0" strike="noStrike" spc="-1" dirty="0" err="1"/>
              <a:t>riferita</a:t>
            </a:r>
            <a:r>
              <a:rPr lang="en-US" sz="2000" b="0" strike="noStrike" spc="-1" dirty="0"/>
              <a:t> al "Contratto Base" RC auto</a:t>
            </a:r>
          </a:p>
          <a:p>
            <a:pPr marL="200520" algn="just"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 err="1"/>
              <a:t>Limiti</a:t>
            </a:r>
            <a:r>
              <a:rPr lang="en-US" sz="2000" b="1" strike="noStrike" spc="-1" dirty="0"/>
              <a:t>:</a:t>
            </a:r>
            <a:r>
              <a:rPr lang="en-US" sz="2000" b="0" strike="noStrike" spc="-1" dirty="0"/>
              <a:t> Non </a:t>
            </a:r>
            <a:r>
              <a:rPr lang="en-US" sz="2000" b="0" strike="noStrike" spc="-1" dirty="0" err="1"/>
              <a:t>rilascia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preventivi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nel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caso</a:t>
            </a:r>
            <a:r>
              <a:rPr lang="en-US" sz="2000" b="0" strike="noStrike" spc="-1" dirty="0"/>
              <a:t> in cui </a:t>
            </a:r>
            <a:r>
              <a:rPr lang="en-US" sz="2000" b="0" strike="noStrike" spc="-1" dirty="0" err="1"/>
              <a:t>si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intenda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mantenere</a:t>
            </a:r>
            <a:r>
              <a:rPr lang="en-US" sz="2000" b="0" strike="noStrike" spc="-1" dirty="0"/>
              <a:t> un </a:t>
            </a:r>
            <a:r>
              <a:rPr lang="en-US" sz="2000" b="0" strike="noStrike" spc="-1" dirty="0" err="1"/>
              <a:t>contratto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già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stipulato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sostituendo</a:t>
            </a:r>
            <a:r>
              <a:rPr lang="en-US" sz="2000" b="0" strike="noStrike" spc="-1" dirty="0"/>
              <a:t> il </a:t>
            </a:r>
            <a:r>
              <a:rPr lang="en-US" sz="2000" b="0" strike="noStrike" spc="-1" dirty="0" err="1"/>
              <a:t>veicolo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assicurato</a:t>
            </a:r>
            <a:endParaRPr lang="en-US" sz="2000" b="0" strike="noStrike" spc="-1" dirty="0"/>
          </a:p>
          <a:p>
            <a:pPr marL="200520" algn="just">
              <a:spcBef>
                <a:spcPts val="1001"/>
              </a:spcBef>
              <a:buClr>
                <a:srgbClr val="000000"/>
              </a:buClr>
            </a:pPr>
            <a:r>
              <a:rPr lang="en-US" sz="2000" b="0" strike="noStrike" spc="-1" dirty="0"/>
              <a:t>Per </a:t>
            </a:r>
            <a:r>
              <a:rPr lang="en-US" sz="2000" b="0" strike="noStrike" spc="-1" dirty="0" err="1"/>
              <a:t>simulazione</a:t>
            </a:r>
            <a:r>
              <a:rPr lang="en-US" sz="2000" b="0" strike="noStrike" spc="-1" dirty="0"/>
              <a:t>: https://www.preventivass.it/home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84C183C-678D-472E-989B-E0855F7F67EE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5" name="Rectangle 254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" name="Rectangle 26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Assicurazioni - Il Contratto Base RC Auto</a:t>
            </a:r>
            <a:endParaRPr lang="en-US" sz="42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1320" algn="just">
              <a:spcBef>
                <a:spcPts val="1001"/>
              </a:spcBef>
              <a:buClr>
                <a:srgbClr val="000000"/>
              </a:buClr>
            </a:pPr>
            <a:r>
              <a:rPr lang="en-US" sz="1400" b="1" strike="noStrike" spc="-1" dirty="0" err="1"/>
              <a:t>Definizione</a:t>
            </a:r>
            <a:r>
              <a:rPr lang="en-US" sz="1400" b="1" strike="noStrike" spc="-1" dirty="0"/>
              <a:t>:</a:t>
            </a:r>
            <a:r>
              <a:rPr lang="en-US" sz="1400" b="0" strike="noStrike" spc="-1" dirty="0"/>
              <a:t> È il </a:t>
            </a:r>
            <a:r>
              <a:rPr lang="en-US" sz="1400" b="0" strike="noStrike" spc="-1" dirty="0" err="1"/>
              <a:t>contratto</a:t>
            </a:r>
            <a:r>
              <a:rPr lang="en-US" sz="1400" b="0" strike="noStrike" spc="-1" dirty="0"/>
              <a:t> RC auto </a:t>
            </a:r>
            <a:r>
              <a:rPr lang="en-US" sz="1400" b="0" strike="noStrike" spc="-1" dirty="0" err="1"/>
              <a:t>predisposto</a:t>
            </a:r>
            <a:r>
              <a:rPr lang="en-US" sz="1400" b="0" strike="noStrike" spc="-1" dirty="0"/>
              <a:t> dal </a:t>
            </a:r>
            <a:r>
              <a:rPr lang="en-US" sz="1400" b="0" strike="noStrike" spc="-1" dirty="0" err="1"/>
              <a:t>Ministero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dello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Sviluppo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Economico</a:t>
            </a:r>
            <a:r>
              <a:rPr lang="en-US" sz="1400" b="0" strike="noStrike" spc="-1" dirty="0"/>
              <a:t> (ora </a:t>
            </a:r>
            <a:r>
              <a:rPr lang="en-US" sz="1400" b="0" strike="noStrike" spc="-1" dirty="0" err="1"/>
              <a:t>Ministero</a:t>
            </a:r>
            <a:r>
              <a:rPr lang="en-US" sz="1400" b="0" strike="noStrike" spc="-1" dirty="0"/>
              <a:t> delle </a:t>
            </a:r>
            <a:r>
              <a:rPr lang="en-US" sz="1400" b="0" strike="noStrike" spc="-1" dirty="0" err="1"/>
              <a:t>Imprese</a:t>
            </a:r>
            <a:r>
              <a:rPr lang="en-US" sz="1400" b="0" strike="noStrike" spc="-1" dirty="0"/>
              <a:t> e del Made in Italy) </a:t>
            </a:r>
            <a:r>
              <a:rPr lang="en-US" sz="1400" b="0" strike="noStrike" spc="-1" dirty="0" err="1"/>
              <a:t>che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riguarda</a:t>
            </a:r>
            <a:r>
              <a:rPr lang="en-US" sz="1400" b="0" strike="noStrike" spc="-1" dirty="0"/>
              <a:t> le </a:t>
            </a:r>
            <a:r>
              <a:rPr lang="en-US" sz="1400" b="0" strike="noStrike" spc="-1" dirty="0" err="1"/>
              <a:t>coperture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minime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previste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dalla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legge</a:t>
            </a:r>
            <a:r>
              <a:rPr lang="en-US" sz="1400" b="0" strike="noStrike" spc="-1" dirty="0"/>
              <a:t> per </a:t>
            </a:r>
            <a:r>
              <a:rPr lang="en-US" sz="1400" b="0" strike="noStrike" spc="-1" dirty="0" err="1"/>
              <a:t>autovetture</a:t>
            </a:r>
            <a:r>
              <a:rPr lang="en-US" sz="1400" b="0" strike="noStrike" spc="-1" dirty="0"/>
              <a:t>, </a:t>
            </a:r>
            <a:r>
              <a:rPr lang="en-US" sz="1400" b="0" strike="noStrike" spc="-1" dirty="0" err="1"/>
              <a:t>motocicli</a:t>
            </a:r>
            <a:r>
              <a:rPr lang="en-US" sz="1400" b="0" strike="noStrike" spc="-1" dirty="0"/>
              <a:t> e </a:t>
            </a:r>
            <a:r>
              <a:rPr lang="en-US" sz="1400" b="0" strike="noStrike" spc="-1" dirty="0" err="1"/>
              <a:t>ciclomotori</a:t>
            </a:r>
            <a:r>
              <a:rPr lang="en-US" sz="1400" b="0" strike="noStrike" spc="-1" dirty="0"/>
              <a:t> a </a:t>
            </a:r>
            <a:r>
              <a:rPr lang="en-US" sz="1400" b="0" strike="noStrike" spc="-1" dirty="0" err="1"/>
              <a:t>uso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privato</a:t>
            </a:r>
            <a:r>
              <a:rPr lang="en-US" sz="1400" b="0" strike="noStrike" spc="-1" dirty="0"/>
              <a:t> </a:t>
            </a:r>
          </a:p>
          <a:p>
            <a:pPr marL="211320" algn="just">
              <a:spcBef>
                <a:spcPts val="1001"/>
              </a:spcBef>
              <a:buClr>
                <a:srgbClr val="000000"/>
              </a:buClr>
            </a:pPr>
            <a:r>
              <a:rPr lang="en-US" sz="1400" b="1" strike="noStrike" spc="-1" dirty="0"/>
              <a:t>Cosa include:</a:t>
            </a:r>
            <a:endParaRPr lang="en-US" sz="1400" b="0" strike="noStrike" spc="-1" dirty="0"/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400" b="0" strike="noStrike" spc="-1" dirty="0" err="1"/>
              <a:t>Massimali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minimi</a:t>
            </a:r>
            <a:r>
              <a:rPr lang="en-US" sz="1400" b="0" strike="noStrike" spc="-1" dirty="0"/>
              <a:t> di </a:t>
            </a:r>
            <a:r>
              <a:rPr lang="en-US" sz="1400" b="0" strike="noStrike" spc="-1" dirty="0" err="1"/>
              <a:t>legge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vigenti</a:t>
            </a:r>
            <a:r>
              <a:rPr lang="en-US" sz="1400" b="0" strike="noStrike" spc="-1" dirty="0"/>
              <a:t>.</a:t>
            </a:r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400" b="0" strike="noStrike" spc="-1" dirty="0"/>
              <a:t>Formula </a:t>
            </a:r>
            <a:r>
              <a:rPr lang="en-US" sz="1400" b="0" strike="noStrike" spc="-1" dirty="0" err="1"/>
              <a:t>tariffaria</a:t>
            </a:r>
            <a:r>
              <a:rPr lang="en-US" sz="1400" b="0" strike="noStrike" spc="-1" dirty="0"/>
              <a:t> Bonus/Malus.</a:t>
            </a:r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400" b="0" strike="noStrike" spc="-1" dirty="0"/>
              <a:t>"Guida libera", </a:t>
            </a:r>
            <a:r>
              <a:rPr lang="en-US" sz="1400" b="0" strike="noStrike" spc="-1" dirty="0" err="1"/>
              <a:t>che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garantisce</a:t>
            </a:r>
            <a:r>
              <a:rPr lang="en-US" sz="1400" b="0" strike="noStrike" spc="-1" dirty="0"/>
              <a:t> la </a:t>
            </a:r>
            <a:r>
              <a:rPr lang="en-US" sz="1400" b="0" strike="noStrike" spc="-1" dirty="0" err="1"/>
              <a:t>piena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operatività</a:t>
            </a:r>
            <a:r>
              <a:rPr lang="en-US" sz="1400" b="0" strike="noStrike" spc="-1" dirty="0"/>
              <a:t> della </a:t>
            </a:r>
            <a:r>
              <a:rPr lang="en-US" sz="1400" b="0" strike="noStrike" spc="-1" dirty="0" err="1"/>
              <a:t>copertura</a:t>
            </a:r>
            <a:r>
              <a:rPr lang="en-US" sz="1400" b="0" strike="noStrike" spc="-1" dirty="0"/>
              <a:t> a </a:t>
            </a:r>
            <a:r>
              <a:rPr lang="en-US" sz="1400" b="0" strike="noStrike" spc="-1" dirty="0" err="1"/>
              <a:t>prescindere</a:t>
            </a:r>
            <a:r>
              <a:rPr lang="en-US" sz="1400" b="0" strike="noStrike" spc="-1" dirty="0"/>
              <a:t> da chi </a:t>
            </a:r>
            <a:r>
              <a:rPr lang="en-US" sz="1400" b="0" strike="noStrike" spc="-1" dirty="0" err="1"/>
              <a:t>sia</a:t>
            </a:r>
            <a:r>
              <a:rPr lang="en-US" sz="1400" b="0" strike="noStrike" spc="-1" dirty="0"/>
              <a:t> il </a:t>
            </a:r>
            <a:r>
              <a:rPr lang="en-US" sz="1400" b="0" strike="noStrike" spc="-1" dirty="0" err="1"/>
              <a:t>conducente</a:t>
            </a:r>
            <a:r>
              <a:rPr lang="en-US" sz="1400" b="0" strike="noStrike" spc="-1" dirty="0"/>
              <a:t>.</a:t>
            </a:r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400" b="0" strike="noStrike" spc="-1" dirty="0" err="1"/>
              <a:t>Pagamento</a:t>
            </a:r>
            <a:r>
              <a:rPr lang="en-US" sz="1400" b="0" strike="noStrike" spc="-1" dirty="0"/>
              <a:t> del </a:t>
            </a:r>
            <a:r>
              <a:rPr lang="en-US" sz="1400" b="0" strike="noStrike" spc="-1" dirty="0" err="1"/>
              <a:t>premio</a:t>
            </a:r>
            <a:r>
              <a:rPr lang="en-US" sz="1400" b="0" strike="noStrike" spc="-1" dirty="0"/>
              <a:t> in unica </a:t>
            </a:r>
            <a:r>
              <a:rPr lang="en-US" sz="1400" b="0" strike="noStrike" spc="-1" dirty="0" err="1"/>
              <a:t>soluzione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annuale</a:t>
            </a:r>
            <a:endParaRPr lang="en-US" sz="1400" b="0" strike="noStrike" spc="-1" dirty="0"/>
          </a:p>
          <a:p>
            <a:pPr marL="211320" algn="just">
              <a:spcBef>
                <a:spcPts val="1001"/>
              </a:spcBef>
              <a:buClr>
                <a:srgbClr val="000000"/>
              </a:buClr>
            </a:pPr>
            <a:r>
              <a:rPr lang="en-US" sz="1400" b="1" strike="noStrike" spc="-1" dirty="0"/>
              <a:t>Cosa </a:t>
            </a:r>
            <a:r>
              <a:rPr lang="en-US" sz="1400" b="1" strike="noStrike" spc="-1" dirty="0" err="1"/>
              <a:t>esclude</a:t>
            </a:r>
            <a:r>
              <a:rPr lang="en-US" sz="1400" b="1" strike="noStrike" spc="-1" dirty="0"/>
              <a:t>:</a:t>
            </a:r>
            <a:endParaRPr lang="en-US" sz="1400" b="0" strike="noStrike" spc="-1" dirty="0"/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400" b="0" strike="noStrike" spc="-1" dirty="0" err="1"/>
              <a:t>Garanzie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accessorie</a:t>
            </a:r>
            <a:r>
              <a:rPr lang="en-US" sz="1400" b="0" strike="noStrike" spc="-1" dirty="0"/>
              <a:t> (es. </a:t>
            </a:r>
            <a:r>
              <a:rPr lang="en-US" sz="1400" b="0" strike="noStrike" spc="-1" dirty="0" err="1"/>
              <a:t>furto</a:t>
            </a:r>
            <a:r>
              <a:rPr lang="en-US" sz="1400" b="0" strike="noStrike" spc="-1" dirty="0"/>
              <a:t> e </a:t>
            </a:r>
            <a:r>
              <a:rPr lang="en-US" sz="1400" b="0" strike="noStrike" spc="-1" dirty="0" err="1"/>
              <a:t>incendio</a:t>
            </a:r>
            <a:r>
              <a:rPr lang="en-US" sz="1400" b="0" strike="noStrike" spc="-1" dirty="0"/>
              <a:t>, </a:t>
            </a:r>
            <a:r>
              <a:rPr lang="en-US" sz="1400" b="0" strike="noStrike" spc="-1" dirty="0" err="1"/>
              <a:t>cristalli</a:t>
            </a:r>
            <a:r>
              <a:rPr lang="en-US" sz="1400" b="0" strike="noStrike" spc="-1" dirty="0"/>
              <a:t>, </a:t>
            </a:r>
            <a:r>
              <a:rPr lang="en-US" sz="1400" b="0" strike="noStrike" spc="-1" dirty="0" err="1"/>
              <a:t>atti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vandalici</a:t>
            </a:r>
            <a:r>
              <a:rPr lang="en-US" sz="1400" b="0" strike="noStrike" spc="-1" dirty="0"/>
              <a:t>).</a:t>
            </a:r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400" b="0" strike="noStrike" spc="-1" dirty="0" err="1"/>
              <a:t>Clausole</a:t>
            </a:r>
            <a:r>
              <a:rPr lang="en-US" sz="1400" b="0" strike="noStrike" spc="-1" dirty="0"/>
              <a:t> RC auto diverse da quelle </a:t>
            </a:r>
            <a:r>
              <a:rPr lang="en-US" sz="1400" b="0" strike="noStrike" spc="-1" dirty="0" err="1"/>
              <a:t>previste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nel</a:t>
            </a:r>
            <a:r>
              <a:rPr lang="en-US" sz="1400" b="0" strike="noStrike" spc="-1" dirty="0"/>
              <a:t> Contratto Base (es. bonus </a:t>
            </a:r>
            <a:r>
              <a:rPr lang="en-US" sz="1400" b="0" strike="noStrike" spc="-1" dirty="0" err="1"/>
              <a:t>protetto</a:t>
            </a:r>
            <a:r>
              <a:rPr lang="en-US" sz="1400" b="0" strike="noStrike" spc="-1" dirty="0"/>
              <a:t>, </a:t>
            </a:r>
            <a:r>
              <a:rPr lang="en-US" sz="1400" b="0" strike="noStrike" spc="-1" dirty="0" err="1"/>
              <a:t>risarcimento</a:t>
            </a:r>
            <a:r>
              <a:rPr lang="en-US" sz="1400" b="0" strike="noStrike" spc="-1" dirty="0"/>
              <a:t> in forma </a:t>
            </a:r>
            <a:r>
              <a:rPr lang="en-US" sz="1400" b="0" strike="noStrike" spc="-1" dirty="0" err="1"/>
              <a:t>specifica</a:t>
            </a:r>
            <a:r>
              <a:rPr lang="en-US" sz="1400" b="0" strike="noStrike" spc="-1" dirty="0"/>
              <a:t>)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BA8446-FCB1-44E7-A4A9-23D66326CA3F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28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8" name="Rectangle 26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" name="Rectangle 27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42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Banche - Home Banking e Mobile Banking</a:t>
            </a:r>
            <a:endParaRPr lang="en-US" sz="42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952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Che </a:t>
            </a:r>
            <a:r>
              <a:rPr lang="en-US" sz="1700" b="1" strike="noStrike" spc="-1" dirty="0" err="1"/>
              <a:t>cos'è</a:t>
            </a:r>
            <a:r>
              <a:rPr lang="en-US" sz="1700" b="1" strike="noStrike" spc="-1" dirty="0"/>
              <a:t>: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L'home</a:t>
            </a:r>
            <a:r>
              <a:rPr lang="en-US" sz="1700" b="0" strike="noStrike" spc="-1" dirty="0"/>
              <a:t> banking (o internet banking) è un </a:t>
            </a:r>
            <a:r>
              <a:rPr lang="en-US" sz="1700" b="0" strike="noStrike" spc="-1" dirty="0" err="1"/>
              <a:t>servizio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che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permette</a:t>
            </a:r>
            <a:r>
              <a:rPr lang="en-US" sz="1700" b="0" strike="noStrike" spc="-1" dirty="0"/>
              <a:t> la </a:t>
            </a:r>
            <a:r>
              <a:rPr lang="en-US" sz="1700" b="0" strike="noStrike" spc="-1" dirty="0" err="1"/>
              <a:t>gestione</a:t>
            </a:r>
            <a:r>
              <a:rPr lang="en-US" sz="1700" b="0" strike="noStrike" spc="-1" dirty="0"/>
              <a:t> del proprio </a:t>
            </a:r>
            <a:r>
              <a:rPr lang="en-US" sz="1700" b="0" strike="noStrike" spc="-1" dirty="0" err="1"/>
              <a:t>conto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corrente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attraverso</a:t>
            </a:r>
            <a:r>
              <a:rPr lang="en-US" sz="1700" b="0" strike="noStrike" spc="-1" dirty="0"/>
              <a:t> internet, </a:t>
            </a:r>
            <a:r>
              <a:rPr lang="en-US" sz="1700" b="0" strike="noStrike" spc="-1" dirty="0" err="1"/>
              <a:t>mentre</a:t>
            </a:r>
            <a:r>
              <a:rPr lang="en-US" sz="1700" b="0" strike="noStrike" spc="-1" dirty="0"/>
              <a:t> il mobile banking opera </a:t>
            </a:r>
            <a:r>
              <a:rPr lang="en-US" sz="1700" b="0" strike="noStrike" spc="-1" dirty="0" err="1"/>
              <a:t>tramite</a:t>
            </a:r>
            <a:r>
              <a:rPr lang="en-US" sz="1700" b="0" strike="noStrike" spc="-1" dirty="0"/>
              <a:t> app per </a:t>
            </a:r>
            <a:r>
              <a:rPr lang="en-US" sz="1700" b="0" strike="noStrike" spc="-1" dirty="0" err="1"/>
              <a:t>dispositivi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mobili</a:t>
            </a:r>
            <a:r>
              <a:rPr lang="en-US" sz="1700" b="0" strike="noStrike" spc="-1" dirty="0"/>
              <a:t> </a:t>
            </a:r>
          </a:p>
          <a:p>
            <a:pPr marL="20952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 err="1"/>
              <a:t>Vantaggi</a:t>
            </a:r>
            <a:r>
              <a:rPr lang="en-US" sz="1700" b="1" strike="noStrike" spc="-1" dirty="0"/>
              <a:t>:</a:t>
            </a:r>
            <a:endParaRPr lang="en-US" sz="1700" b="0" strike="noStrike" spc="-1" dirty="0"/>
          </a:p>
          <a:p>
            <a:pPr marL="63000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 err="1"/>
              <a:t>Possibilità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effettuare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operazioni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bancarie</a:t>
            </a:r>
            <a:r>
              <a:rPr lang="en-US" sz="1700" b="0" strike="noStrike" spc="-1" dirty="0"/>
              <a:t> (</a:t>
            </a:r>
            <a:r>
              <a:rPr lang="en-US" sz="1700" b="0" strike="noStrike" spc="-1" dirty="0" err="1"/>
              <a:t>bonifici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pagamento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utenze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consultazione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estratto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conto</a:t>
            </a:r>
            <a:r>
              <a:rPr lang="en-US" sz="1700" b="0" strike="noStrike" spc="-1" dirty="0"/>
              <a:t>) </a:t>
            </a:r>
            <a:r>
              <a:rPr lang="en-US" sz="1700" b="0" strike="noStrike" spc="-1" dirty="0" err="1"/>
              <a:t>direttamente</a:t>
            </a:r>
            <a:r>
              <a:rPr lang="en-US" sz="1700" b="0" strike="noStrike" spc="-1" dirty="0"/>
              <a:t> da casa, senza </a:t>
            </a:r>
            <a:r>
              <a:rPr lang="en-US" sz="1700" b="0" strike="noStrike" spc="-1" dirty="0" err="1"/>
              <a:t>vincoli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orario</a:t>
            </a:r>
            <a:r>
              <a:rPr lang="en-US" sz="1700" b="0" strike="noStrike" spc="-1" dirty="0"/>
              <a:t>.</a:t>
            </a:r>
          </a:p>
          <a:p>
            <a:pPr marL="63000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700" b="0" strike="noStrike" spc="-1" dirty="0" err="1"/>
              <a:t>Supporto</a:t>
            </a:r>
            <a:r>
              <a:rPr lang="en-US" sz="1700" b="0" strike="noStrike" spc="-1" dirty="0"/>
              <a:t> di un </a:t>
            </a:r>
            <a:r>
              <a:rPr lang="en-US" sz="1700" b="0" strike="noStrike" spc="-1" dirty="0" err="1"/>
              <a:t>servizio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assistenza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tramite</a:t>
            </a:r>
            <a:r>
              <a:rPr lang="en-US" sz="1700" b="0" strike="noStrike" spc="-1" dirty="0"/>
              <a:t> call center o chat</a:t>
            </a:r>
          </a:p>
          <a:p>
            <a:pPr marL="20952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Come </a:t>
            </a:r>
            <a:r>
              <a:rPr lang="en-US" sz="1700" b="1" strike="noStrike" spc="-1" dirty="0" err="1"/>
              <a:t>si</a:t>
            </a:r>
            <a:r>
              <a:rPr lang="en-US" sz="1700" b="1" strike="noStrike" spc="-1" dirty="0"/>
              <a:t> accede:</a:t>
            </a:r>
            <a:r>
              <a:rPr lang="en-US" sz="1700" b="0" strike="noStrike" spc="-1" dirty="0"/>
              <a:t> È </a:t>
            </a:r>
            <a:r>
              <a:rPr lang="en-US" sz="1700" b="0" strike="noStrike" spc="-1" dirty="0" err="1"/>
              <a:t>necessario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richiedere</a:t>
            </a:r>
            <a:r>
              <a:rPr lang="en-US" sz="1700" b="0" strike="noStrike" spc="-1" dirty="0"/>
              <a:t> alla propria banca le </a:t>
            </a:r>
            <a:r>
              <a:rPr lang="en-US" sz="1700" b="0" strike="noStrike" spc="-1" dirty="0" err="1"/>
              <a:t>credenziali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autenticazione</a:t>
            </a:r>
            <a:r>
              <a:rPr lang="en-US" sz="1700" b="0" strike="noStrike" spc="-1" dirty="0"/>
              <a:t> (</a:t>
            </a:r>
            <a:r>
              <a:rPr lang="en-US" sz="1700" b="0" strike="noStrike" spc="-1" dirty="0" err="1"/>
              <a:t>solitamente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nome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utente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codice</a:t>
            </a:r>
            <a:r>
              <a:rPr lang="en-US" sz="1700" b="0" strike="noStrike" spc="-1" dirty="0"/>
              <a:t> PIN) per </a:t>
            </a:r>
            <a:r>
              <a:rPr lang="en-US" sz="1700" b="0" strike="noStrike" spc="-1" dirty="0" err="1"/>
              <a:t>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servizi</a:t>
            </a:r>
            <a:r>
              <a:rPr lang="en-US" sz="1700" b="0" strike="noStrike" spc="-1" dirty="0"/>
              <a:t> online. È </a:t>
            </a:r>
            <a:r>
              <a:rPr lang="en-US" sz="1700" b="0" strike="noStrike" spc="-1" dirty="0" err="1"/>
              <a:t>fondamentale</a:t>
            </a:r>
            <a:r>
              <a:rPr lang="en-US" sz="1700" b="0" strike="noStrike" spc="-1" dirty="0"/>
              <a:t>, dopo il primo accesso, </a:t>
            </a:r>
            <a:r>
              <a:rPr lang="en-US" sz="1700" b="0" strike="noStrike" spc="-1" dirty="0" err="1"/>
              <a:t>impostare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una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nuova</a:t>
            </a:r>
            <a:r>
              <a:rPr lang="en-US" sz="1700" b="0" strike="noStrike" spc="-1" dirty="0"/>
              <a:t> password </a:t>
            </a:r>
            <a:r>
              <a:rPr lang="en-US" sz="1700" b="0" strike="noStrike" spc="-1" dirty="0" err="1"/>
              <a:t>sicura</a:t>
            </a:r>
            <a:r>
              <a:rPr lang="en-US" sz="1700" b="0" strike="noStrike" spc="-1" dirty="0"/>
              <a:t>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D517AA3-29D3-48B5-95E4-312A5A99928C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3" name="Rectangle 222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chiave per entrare: l’identità digitale</a:t>
            </a:r>
            <a:endParaRPr lang="en-US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97640">
              <a:spcBef>
                <a:spcPts val="1001"/>
              </a:spcBef>
              <a:buClr>
                <a:srgbClr val="000000"/>
              </a:buClr>
            </a:pPr>
            <a:r>
              <a:rPr lang="en-US" sz="1700" b="0" strike="noStrike" spc="-1"/>
              <a:t>Per usare i servizi online dello Stato, hai bisogno di una "chiave" che dimostri chi sei. È come mostrare un documento d'identità, ma su internet.</a:t>
            </a:r>
          </a:p>
          <a:p>
            <a:pPr marL="197640">
              <a:spcBef>
                <a:spcPts val="1001"/>
              </a:spcBef>
              <a:buClr>
                <a:srgbClr val="000000"/>
              </a:buClr>
            </a:pPr>
            <a:r>
              <a:rPr lang="en-US" sz="1700" b="0" strike="noStrike" spc="-1"/>
              <a:t>Le chiavi principali sono tre:</a:t>
            </a:r>
          </a:p>
          <a:p>
            <a:pPr marL="197640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/>
              <a:t>SPID</a:t>
            </a:r>
            <a:r>
              <a:rPr lang="en-US" sz="1700" b="0" strike="noStrike" spc="-1"/>
              <a:t>: un nome utente e una password personali per tutti i servizi pubblici</a:t>
            </a:r>
          </a:p>
          <a:p>
            <a:pPr marL="197640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/>
              <a:t>CIE</a:t>
            </a:r>
            <a:r>
              <a:rPr lang="en-US" sz="1700" b="0" strike="noStrike" spc="-1"/>
              <a:t>: la nuova Carta d'Identità Elettronica, che ha un chip speciale</a:t>
            </a:r>
          </a:p>
          <a:p>
            <a:pPr marL="197640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/>
              <a:t>CNS</a:t>
            </a:r>
            <a:r>
              <a:rPr lang="en-US" sz="1700" b="0" strike="noStrike" spc="-1"/>
              <a:t>: la Tessera Sanitaria quando è abilitata con il codice PIN.</a:t>
            </a:r>
          </a:p>
          <a:p>
            <a:pPr marL="197640">
              <a:spcBef>
                <a:spcPts val="1001"/>
              </a:spcBef>
              <a:buClr>
                <a:srgbClr val="000000"/>
              </a:buClr>
            </a:pPr>
            <a:r>
              <a:rPr lang="en-US" sz="1700" b="0" strike="noStrike" spc="-1"/>
              <a:t>Avere una di queste chiavi è diventato indispensabile per accedere ai siti di INPS, Agenzia delle Entrate e molti altri 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ftr" idx="15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B9D9-7E6E-47AA-BC63-91BEB8E891F0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9" name="Rectangle 25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Sicurezza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Bancaria Online - </a:t>
            </a: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Autenticazione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Protezione</a:t>
            </a:r>
            <a:endParaRPr lang="en-US" sz="42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1320" algn="just">
              <a:spcBef>
                <a:spcPts val="1001"/>
              </a:spcBef>
              <a:buClr>
                <a:srgbClr val="000000"/>
              </a:buClr>
            </a:pPr>
            <a:r>
              <a:rPr lang="en-US" sz="1600" b="1" strike="noStrike" spc="-1" dirty="0" err="1"/>
              <a:t>Autenticazione</a:t>
            </a:r>
            <a:r>
              <a:rPr lang="en-US" sz="1600" b="1" strike="noStrike" spc="-1" dirty="0"/>
              <a:t> a mezzo OTP:</a:t>
            </a:r>
            <a:r>
              <a:rPr lang="en-US" sz="1600" b="0" strike="noStrike" spc="-1" dirty="0"/>
              <a:t> Per </a:t>
            </a:r>
            <a:r>
              <a:rPr lang="en-US" sz="1600" b="0" strike="noStrike" spc="-1" dirty="0" err="1"/>
              <a:t>autorizzare</a:t>
            </a:r>
            <a:r>
              <a:rPr lang="en-US" sz="1600" b="0" strike="noStrike" spc="-1" dirty="0"/>
              <a:t> le </a:t>
            </a:r>
            <a:r>
              <a:rPr lang="en-US" sz="1600" b="0" strike="noStrike" spc="-1" dirty="0" err="1"/>
              <a:t>operazioni</a:t>
            </a:r>
            <a:r>
              <a:rPr lang="en-US" sz="1600" b="0" strike="noStrike" spc="-1" dirty="0"/>
              <a:t> è necessaria </a:t>
            </a:r>
            <a:r>
              <a:rPr lang="en-US" sz="1600" b="0" strike="noStrike" spc="-1" dirty="0" err="1"/>
              <a:t>l'autenticazione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tramite</a:t>
            </a:r>
            <a:r>
              <a:rPr lang="en-US" sz="1600" b="0" strike="noStrike" spc="-1" dirty="0"/>
              <a:t> un </a:t>
            </a:r>
            <a:r>
              <a:rPr lang="en-US" sz="1600" b="0" strike="noStrike" spc="-1" dirty="0" err="1"/>
              <a:t>codice</a:t>
            </a:r>
            <a:r>
              <a:rPr lang="en-US" sz="1600" b="0" strike="noStrike" spc="-1" dirty="0"/>
              <a:t> OTP (One-Time Password), </a:t>
            </a:r>
            <a:r>
              <a:rPr lang="en-US" sz="1600" b="0" strike="noStrike" spc="-1" dirty="0" err="1"/>
              <a:t>una</a:t>
            </a:r>
            <a:r>
              <a:rPr lang="en-US" sz="1600" b="0" strike="noStrike" spc="-1" dirty="0"/>
              <a:t> "password </a:t>
            </a:r>
            <a:r>
              <a:rPr lang="en-US" sz="1600" b="0" strike="noStrike" spc="-1" dirty="0" err="1"/>
              <a:t>usa</a:t>
            </a:r>
            <a:r>
              <a:rPr lang="en-US" sz="1600" b="0" strike="noStrike" spc="-1" dirty="0"/>
              <a:t> e </a:t>
            </a:r>
            <a:r>
              <a:rPr lang="en-US" sz="1600" b="0" strike="noStrike" spc="-1" dirty="0" err="1"/>
              <a:t>getta</a:t>
            </a:r>
            <a:r>
              <a:rPr lang="en-US" sz="1600" b="0" strike="noStrike" spc="-1" dirty="0"/>
              <a:t>" </a:t>
            </a:r>
            <a:r>
              <a:rPr lang="en-US" sz="1600" b="0" strike="noStrike" spc="-1" dirty="0" err="1"/>
              <a:t>che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funge</a:t>
            </a:r>
            <a:r>
              <a:rPr lang="en-US" sz="1600" b="0" strike="noStrike" spc="-1" dirty="0"/>
              <a:t> da </a:t>
            </a:r>
            <a:r>
              <a:rPr lang="en-US" sz="1600" b="0" strike="noStrike" spc="-1" dirty="0" err="1"/>
              <a:t>firma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elettronica</a:t>
            </a:r>
            <a:r>
              <a:rPr lang="en-US" sz="1600" b="0" strike="noStrike" spc="-1" dirty="0"/>
              <a:t>. </a:t>
            </a:r>
            <a:r>
              <a:rPr lang="en-US" sz="1600" b="0" strike="noStrike" spc="-1" dirty="0" err="1"/>
              <a:t>Può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essere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ricevuta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tramite</a:t>
            </a:r>
            <a:r>
              <a:rPr lang="en-US" sz="1600" b="0" strike="noStrike" spc="-1" dirty="0"/>
              <a:t>:</a:t>
            </a:r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600" b="0" strike="noStrike" spc="-1" dirty="0"/>
              <a:t>SMS </a:t>
            </a:r>
            <a:r>
              <a:rPr lang="en-US" sz="1600" b="0" strike="noStrike" spc="-1" dirty="0" err="1"/>
              <a:t>sul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dispositivo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registrato</a:t>
            </a:r>
            <a:r>
              <a:rPr lang="en-US" sz="1600" b="0" strike="noStrike" spc="-1" dirty="0"/>
              <a:t>.</a:t>
            </a:r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600" b="0" strike="noStrike" spc="-1" dirty="0"/>
              <a:t>TOKEN, un </a:t>
            </a:r>
            <a:r>
              <a:rPr lang="en-US" sz="1600" b="0" strike="noStrike" spc="-1" dirty="0" err="1"/>
              <a:t>dispositivo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elettronico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che</a:t>
            </a:r>
            <a:r>
              <a:rPr lang="en-US" sz="1600" b="0" strike="noStrike" spc="-1" dirty="0"/>
              <a:t> genera il </a:t>
            </a:r>
            <a:r>
              <a:rPr lang="en-US" sz="1600" b="0" strike="noStrike" spc="-1" dirty="0" err="1"/>
              <a:t>codice</a:t>
            </a:r>
            <a:r>
              <a:rPr lang="en-US" sz="1600" b="0" strike="noStrike" spc="-1" dirty="0"/>
              <a:t>.</a:t>
            </a:r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600" b="0" strike="noStrike" spc="-1" dirty="0"/>
              <a:t>APP della banca </a:t>
            </a:r>
            <a:r>
              <a:rPr lang="en-US" sz="1600" b="0" strike="noStrike" spc="-1" dirty="0" err="1"/>
              <a:t>installata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sullo</a:t>
            </a:r>
            <a:r>
              <a:rPr lang="en-US" sz="1600" b="0" strike="noStrike" spc="-1" dirty="0"/>
              <a:t> smartphone</a:t>
            </a:r>
          </a:p>
          <a:p>
            <a:pPr marL="211320" algn="just">
              <a:spcBef>
                <a:spcPts val="1001"/>
              </a:spcBef>
              <a:buClr>
                <a:srgbClr val="000000"/>
              </a:buClr>
            </a:pPr>
            <a:r>
              <a:rPr lang="en-US" sz="1600" b="1" strike="noStrike" spc="-1" dirty="0" err="1"/>
              <a:t>Protezione</a:t>
            </a:r>
            <a:r>
              <a:rPr lang="en-US" sz="1600" b="1" strike="noStrike" spc="-1" dirty="0"/>
              <a:t> </a:t>
            </a:r>
            <a:r>
              <a:rPr lang="en-US" sz="1600" b="1" strike="noStrike" spc="-1" dirty="0" err="1"/>
              <a:t>dei</a:t>
            </a:r>
            <a:r>
              <a:rPr lang="en-US" sz="1600" b="1" strike="noStrike" spc="-1" dirty="0"/>
              <a:t> </a:t>
            </a:r>
            <a:r>
              <a:rPr lang="en-US" sz="1600" b="1" strike="noStrike" spc="-1" dirty="0" err="1"/>
              <a:t>dispositivi</a:t>
            </a:r>
            <a:r>
              <a:rPr lang="en-US" sz="1600" b="1" strike="noStrike" spc="-1" dirty="0"/>
              <a:t> e delle </a:t>
            </a:r>
            <a:r>
              <a:rPr lang="en-US" sz="1600" b="1" strike="noStrike" spc="-1" dirty="0" err="1"/>
              <a:t>connessioni</a:t>
            </a:r>
            <a:r>
              <a:rPr lang="en-US" sz="1600" b="1" strike="noStrike" spc="-1" dirty="0"/>
              <a:t>:</a:t>
            </a:r>
            <a:endParaRPr lang="en-US" sz="1600" b="0" strike="noStrike" spc="-1" dirty="0"/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600" b="0" strike="noStrike" spc="-1" dirty="0" err="1"/>
              <a:t>Utilizzare</a:t>
            </a:r>
            <a:r>
              <a:rPr lang="en-US" sz="1600" b="0" strike="noStrike" spc="-1" dirty="0"/>
              <a:t> un buon antivirus e </a:t>
            </a:r>
            <a:r>
              <a:rPr lang="en-US" sz="1600" b="0" strike="noStrike" spc="-1" dirty="0" err="1"/>
              <a:t>mantenerlo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aggiornato</a:t>
            </a:r>
            <a:r>
              <a:rPr lang="en-US" sz="1600" b="0" strike="noStrike" spc="-1" dirty="0"/>
              <a:t>.</a:t>
            </a:r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600" b="0" strike="noStrike" spc="-1" dirty="0" err="1"/>
              <a:t>Connettersi</a:t>
            </a:r>
            <a:r>
              <a:rPr lang="en-US" sz="1600" b="0" strike="noStrike" spc="-1" dirty="0"/>
              <a:t> solo a </a:t>
            </a:r>
            <a:r>
              <a:rPr lang="en-US" sz="1600" b="0" strike="noStrike" spc="-1" dirty="0" err="1"/>
              <a:t>reti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sicure</a:t>
            </a:r>
            <a:r>
              <a:rPr lang="en-US" sz="1600" b="0" strike="noStrike" spc="-1" dirty="0"/>
              <a:t>, </a:t>
            </a:r>
            <a:r>
              <a:rPr lang="en-US" sz="1600" b="0" strike="noStrike" spc="-1" dirty="0" err="1"/>
              <a:t>verificando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che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l'indirizzo</a:t>
            </a:r>
            <a:r>
              <a:rPr lang="en-US" sz="1600" b="0" strike="noStrike" spc="-1" dirty="0"/>
              <a:t> del </a:t>
            </a:r>
            <a:r>
              <a:rPr lang="en-US" sz="1600" b="0" strike="noStrike" spc="-1" dirty="0" err="1"/>
              <a:t>sito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inizi</a:t>
            </a:r>
            <a:r>
              <a:rPr lang="en-US" sz="1600" b="0" strike="noStrike" spc="-1" dirty="0"/>
              <a:t> con https://.</a:t>
            </a:r>
          </a:p>
          <a:p>
            <a:pPr marL="6364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600" b="0" strike="noStrike" spc="-1" dirty="0"/>
              <a:t>Non </a:t>
            </a:r>
            <a:r>
              <a:rPr lang="en-US" sz="1600" b="0" strike="noStrike" spc="-1" dirty="0" err="1"/>
              <a:t>accedere</a:t>
            </a:r>
            <a:r>
              <a:rPr lang="en-US" sz="1600" b="0" strike="noStrike" spc="-1" dirty="0"/>
              <a:t> da </a:t>
            </a:r>
            <a:r>
              <a:rPr lang="en-US" sz="1600" b="0" strike="noStrike" spc="-1" dirty="0" err="1"/>
              <a:t>dispositivi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pubblici</a:t>
            </a:r>
            <a:r>
              <a:rPr lang="en-US" sz="1600" b="0" strike="noStrike" spc="-1" dirty="0"/>
              <a:t> e </a:t>
            </a:r>
            <a:r>
              <a:rPr lang="en-US" sz="1600" b="0" strike="noStrike" spc="-1" dirty="0" err="1"/>
              <a:t>ricordarsi</a:t>
            </a:r>
            <a:r>
              <a:rPr lang="en-US" sz="1600" b="0" strike="noStrike" spc="-1" dirty="0"/>
              <a:t> di </a:t>
            </a:r>
            <a:r>
              <a:rPr lang="en-US" sz="1600" b="0" strike="noStrike" spc="-1" dirty="0" err="1"/>
              <a:t>disconnettersi</a:t>
            </a:r>
            <a:r>
              <a:rPr lang="en-US" sz="1600" b="0" strike="noStrike" spc="-1" dirty="0"/>
              <a:t> (log-out) al </a:t>
            </a:r>
            <a:r>
              <a:rPr lang="en-US" sz="1600" b="0" strike="noStrike" spc="-1" dirty="0" err="1"/>
              <a:t>termine</a:t>
            </a:r>
            <a:r>
              <a:rPr lang="en-US" sz="1600" b="0" strike="noStrike" spc="-1" dirty="0"/>
              <a:t> delle </a:t>
            </a:r>
            <a:r>
              <a:rPr lang="en-US" sz="1600" b="0" strike="noStrike" spc="-1" dirty="0" err="1"/>
              <a:t>operazioni</a:t>
            </a:r>
            <a:r>
              <a:rPr lang="en-US" sz="1600" b="0" strike="noStrike" spc="-1" dirty="0"/>
              <a:t>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5C00D24-7EC0-47F6-A322-23DB12FAC8AC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1" name="Rectangle 260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Rectangle 26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Sicurezza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Bancaria Online - Frodi e </a:t>
            </a: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Gestione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Credenziali</a:t>
            </a:r>
            <a:endParaRPr lang="en-US" sz="42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1289304" y="2695820"/>
            <a:ext cx="9849751" cy="3239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9160" algn="just">
              <a:spcBef>
                <a:spcPts val="1001"/>
              </a:spcBef>
              <a:buClr>
                <a:srgbClr val="000000"/>
              </a:buClr>
            </a:pPr>
            <a:r>
              <a:rPr lang="en-US" sz="1600" b="1" strike="noStrike" spc="-1" dirty="0" err="1"/>
              <a:t>Attenzione</a:t>
            </a:r>
            <a:r>
              <a:rPr lang="en-US" sz="1600" b="1" strike="noStrike" spc="-1" dirty="0"/>
              <a:t> alle </a:t>
            </a:r>
            <a:r>
              <a:rPr lang="en-US" sz="1600" b="1" strike="noStrike" spc="-1" dirty="0" err="1"/>
              <a:t>frodi</a:t>
            </a:r>
            <a:r>
              <a:rPr lang="en-US" sz="1600" b="1" strike="noStrike" spc="-1" dirty="0"/>
              <a:t> (Phishing):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Diffidare</a:t>
            </a:r>
            <a:r>
              <a:rPr lang="en-US" sz="1600" b="0" strike="noStrike" spc="-1" dirty="0"/>
              <a:t> da e-mail </a:t>
            </a:r>
            <a:r>
              <a:rPr lang="en-US" sz="1600" b="0" strike="noStrike" spc="-1" dirty="0" err="1"/>
              <a:t>sospette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che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invitano</a:t>
            </a:r>
            <a:r>
              <a:rPr lang="en-US" sz="1600" b="0" strike="noStrike" spc="-1" dirty="0"/>
              <a:t> a </a:t>
            </a:r>
            <a:r>
              <a:rPr lang="en-US" sz="1600" b="0" strike="noStrike" spc="-1" dirty="0" err="1"/>
              <a:t>fornire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informazioni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personali</a:t>
            </a:r>
            <a:r>
              <a:rPr lang="en-US" sz="1600" b="0" strike="noStrike" spc="-1" dirty="0"/>
              <a:t>, </a:t>
            </a:r>
            <a:r>
              <a:rPr lang="en-US" sz="1600" b="0" strike="noStrike" spc="-1" dirty="0" err="1"/>
              <a:t>finanziarie</a:t>
            </a:r>
            <a:r>
              <a:rPr lang="en-US" sz="1600" b="0" strike="noStrike" spc="-1" dirty="0"/>
              <a:t> o di </a:t>
            </a:r>
            <a:r>
              <a:rPr lang="en-US" sz="1600" b="0" strike="noStrike" spc="-1" dirty="0" err="1"/>
              <a:t>sicurezza</a:t>
            </a:r>
            <a:r>
              <a:rPr lang="en-US" sz="1600" b="0" strike="noStrike" spc="-1" dirty="0"/>
              <a:t>. Non </a:t>
            </a:r>
            <a:r>
              <a:rPr lang="en-US" sz="1600" b="0" strike="noStrike" spc="-1" dirty="0" err="1"/>
              <a:t>cliccare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mai</a:t>
            </a:r>
            <a:r>
              <a:rPr lang="en-US" sz="1600" b="0" strike="noStrike" spc="-1" dirty="0"/>
              <a:t> sui link </a:t>
            </a:r>
            <a:r>
              <a:rPr lang="en-US" sz="1600" b="0" strike="noStrike" spc="-1" dirty="0" err="1"/>
              <a:t>contenuti</a:t>
            </a:r>
            <a:r>
              <a:rPr lang="en-US" sz="1600" b="0" strike="noStrike" spc="-1" dirty="0"/>
              <a:t> in </a:t>
            </a:r>
            <a:r>
              <a:rPr lang="en-US" sz="1600" b="0" strike="noStrike" spc="-1" dirty="0" err="1"/>
              <a:t>tali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messaggi</a:t>
            </a:r>
            <a:r>
              <a:rPr lang="en-US" sz="1600" b="0" strike="noStrike" spc="-1" dirty="0"/>
              <a:t> e, in </a:t>
            </a:r>
            <a:r>
              <a:rPr lang="en-US" sz="1600" b="0" strike="noStrike" spc="-1" dirty="0" err="1"/>
              <a:t>caso</a:t>
            </a:r>
            <a:r>
              <a:rPr lang="en-US" sz="1600" b="0" strike="noStrike" spc="-1" dirty="0"/>
              <a:t> di </a:t>
            </a:r>
            <a:r>
              <a:rPr lang="en-US" sz="1600" b="0" strike="noStrike" spc="-1" dirty="0" err="1"/>
              <a:t>dubbio</a:t>
            </a:r>
            <a:r>
              <a:rPr lang="en-US" sz="1600" b="0" strike="noStrike" spc="-1" dirty="0"/>
              <a:t>, </a:t>
            </a:r>
            <a:r>
              <a:rPr lang="en-US" sz="1600" b="0" strike="noStrike" spc="-1" dirty="0" err="1"/>
              <a:t>contattare</a:t>
            </a:r>
            <a:r>
              <a:rPr lang="en-US" sz="1600" b="0" strike="noStrike" spc="-1" dirty="0"/>
              <a:t> la banca </a:t>
            </a:r>
            <a:r>
              <a:rPr lang="en-US" sz="1600" b="0" strike="noStrike" spc="-1" dirty="0" err="1"/>
              <a:t>tramite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canali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ufficiali</a:t>
            </a:r>
            <a:r>
              <a:rPr lang="en-US" sz="1600" b="0" strike="noStrike" spc="-1" dirty="0"/>
              <a:t> </a:t>
            </a:r>
          </a:p>
          <a:p>
            <a:pPr marL="209160" algn="just">
              <a:spcBef>
                <a:spcPts val="1001"/>
              </a:spcBef>
              <a:buClr>
                <a:srgbClr val="000000"/>
              </a:buClr>
            </a:pPr>
            <a:r>
              <a:rPr lang="en-US" sz="1600" b="1" strike="noStrike" spc="-1" dirty="0" err="1"/>
              <a:t>Gestione</a:t>
            </a:r>
            <a:r>
              <a:rPr lang="en-US" sz="1600" b="1" strike="noStrike" spc="-1" dirty="0"/>
              <a:t> PIN e Password:</a:t>
            </a:r>
            <a:endParaRPr lang="en-US" sz="1600" b="0" strike="noStrike" spc="-1" dirty="0"/>
          </a:p>
          <a:p>
            <a:pPr marL="6292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600" b="0" strike="noStrike" spc="-1" dirty="0"/>
              <a:t>Non </a:t>
            </a:r>
            <a:r>
              <a:rPr lang="en-US" sz="1600" b="0" strike="noStrike" spc="-1" dirty="0" err="1"/>
              <a:t>salvare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mai</a:t>
            </a:r>
            <a:r>
              <a:rPr lang="en-US" sz="1600" b="0" strike="noStrike" spc="-1" dirty="0"/>
              <a:t> le </a:t>
            </a:r>
            <a:r>
              <a:rPr lang="en-US" sz="1600" b="0" strike="noStrike" spc="-1" dirty="0" err="1"/>
              <a:t>credenziali</a:t>
            </a:r>
            <a:r>
              <a:rPr lang="en-US" sz="1600" b="0" strike="noStrike" spc="-1" dirty="0"/>
              <a:t> di accesso </a:t>
            </a:r>
            <a:r>
              <a:rPr lang="en-US" sz="1600" b="0" strike="noStrike" spc="-1" dirty="0" err="1"/>
              <a:t>sul</a:t>
            </a:r>
            <a:r>
              <a:rPr lang="en-US" sz="1600" b="0" strike="noStrike" spc="-1" dirty="0"/>
              <a:t> computer.</a:t>
            </a:r>
          </a:p>
          <a:p>
            <a:pPr marL="6292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600" b="0" strike="noStrike" spc="-1" dirty="0" err="1"/>
              <a:t>Utilizzare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una</a:t>
            </a:r>
            <a:r>
              <a:rPr lang="en-US" sz="1600" b="0" strike="noStrike" spc="-1" dirty="0"/>
              <a:t> password </a:t>
            </a:r>
            <a:r>
              <a:rPr lang="en-US" sz="1600" b="0" strike="noStrike" spc="-1" dirty="0" err="1"/>
              <a:t>efficace</a:t>
            </a:r>
            <a:r>
              <a:rPr lang="en-US" sz="1600" b="0" strike="noStrike" spc="-1" dirty="0"/>
              <a:t>: </a:t>
            </a:r>
            <a:r>
              <a:rPr lang="en-US" sz="1600" b="0" strike="noStrike" spc="-1" dirty="0" err="1"/>
              <a:t>almeno</a:t>
            </a:r>
            <a:r>
              <a:rPr lang="en-US" sz="1600" b="0" strike="noStrike" spc="-1" dirty="0"/>
              <a:t> 8 </a:t>
            </a:r>
            <a:r>
              <a:rPr lang="en-US" sz="1600" b="0" strike="noStrike" spc="-1" dirty="0" err="1"/>
              <a:t>caratteri</a:t>
            </a:r>
            <a:r>
              <a:rPr lang="en-US" sz="1600" b="0" strike="noStrike" spc="-1" dirty="0"/>
              <a:t>, con </a:t>
            </a:r>
            <a:r>
              <a:rPr lang="en-US" sz="1600" b="0" strike="noStrike" spc="-1" dirty="0" err="1"/>
              <a:t>lettere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maiuscole</a:t>
            </a:r>
            <a:r>
              <a:rPr lang="en-US" sz="1600" b="0" strike="noStrike" spc="-1" dirty="0"/>
              <a:t> e </a:t>
            </a:r>
            <a:r>
              <a:rPr lang="en-US" sz="1600" b="0" strike="noStrike" spc="-1" dirty="0" err="1"/>
              <a:t>minuscole</a:t>
            </a:r>
            <a:r>
              <a:rPr lang="en-US" sz="1600" b="0" strike="noStrike" spc="-1" dirty="0"/>
              <a:t>, numeri e </a:t>
            </a:r>
            <a:r>
              <a:rPr lang="en-US" sz="1600" b="0" strike="noStrike" spc="-1" dirty="0" err="1"/>
              <a:t>caratteri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speciali</a:t>
            </a:r>
            <a:r>
              <a:rPr lang="en-US" sz="1600" b="0" strike="noStrike" spc="-1" dirty="0"/>
              <a:t>.</a:t>
            </a:r>
          </a:p>
          <a:p>
            <a:pPr marL="209160" algn="just">
              <a:spcBef>
                <a:spcPts val="1001"/>
              </a:spcBef>
              <a:buClr>
                <a:srgbClr val="000000"/>
              </a:buClr>
            </a:pPr>
            <a:r>
              <a:rPr lang="en-US" sz="1600" b="1" strike="noStrike" spc="-1" dirty="0"/>
              <a:t>Cosa fare in </a:t>
            </a:r>
            <a:r>
              <a:rPr lang="en-US" sz="1600" b="1" strike="noStrike" spc="-1" dirty="0" err="1"/>
              <a:t>caso</a:t>
            </a:r>
            <a:r>
              <a:rPr lang="en-US" sz="1600" b="1" strike="noStrike" spc="-1" dirty="0"/>
              <a:t> di </a:t>
            </a:r>
            <a:r>
              <a:rPr lang="en-US" sz="1600" b="1" strike="noStrike" spc="-1" dirty="0" err="1"/>
              <a:t>problemi</a:t>
            </a:r>
            <a:r>
              <a:rPr lang="en-US" sz="1600" b="1" strike="noStrike" spc="-1" dirty="0"/>
              <a:t>:</a:t>
            </a:r>
            <a:endParaRPr lang="en-US" sz="1600" b="0" strike="noStrike" spc="-1" dirty="0"/>
          </a:p>
          <a:p>
            <a:pPr marL="6292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600" b="0" strike="noStrike" spc="-1" dirty="0" err="1"/>
              <a:t>Verificare</a:t>
            </a:r>
            <a:r>
              <a:rPr lang="en-US" sz="1600" b="0" strike="noStrike" spc="-1" dirty="0"/>
              <a:t> con </a:t>
            </a:r>
            <a:r>
              <a:rPr lang="en-US" sz="1600" b="0" strike="noStrike" spc="-1" dirty="0" err="1"/>
              <a:t>attenzione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gli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estratti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conto</a:t>
            </a:r>
            <a:r>
              <a:rPr lang="en-US" sz="1600" b="0" strike="noStrike" spc="-1" dirty="0"/>
              <a:t> per </a:t>
            </a:r>
            <a:r>
              <a:rPr lang="en-US" sz="1600" b="0" strike="noStrike" spc="-1" dirty="0" err="1"/>
              <a:t>segnalare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transazioni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sconosciute</a:t>
            </a:r>
            <a:r>
              <a:rPr lang="en-US" sz="1600" b="0" strike="noStrike" spc="-1" dirty="0"/>
              <a:t>.</a:t>
            </a:r>
          </a:p>
          <a:p>
            <a:pPr marL="629280" lvl="1" algn="just">
              <a:spcBef>
                <a:spcPts val="499"/>
              </a:spcBef>
              <a:buClr>
                <a:srgbClr val="000000"/>
              </a:buClr>
            </a:pPr>
            <a:r>
              <a:rPr lang="en-US" sz="1600" b="0" strike="noStrike" spc="-1" dirty="0"/>
              <a:t>In </a:t>
            </a:r>
            <a:r>
              <a:rPr lang="en-US" sz="1600" b="0" strike="noStrike" spc="-1" dirty="0" err="1"/>
              <a:t>caso</a:t>
            </a:r>
            <a:r>
              <a:rPr lang="en-US" sz="1600" b="0" strike="noStrike" spc="-1" dirty="0"/>
              <a:t> di </a:t>
            </a:r>
            <a:r>
              <a:rPr lang="en-US" sz="1600" b="0" strike="noStrike" spc="-1" dirty="0" err="1"/>
              <a:t>furto</a:t>
            </a:r>
            <a:r>
              <a:rPr lang="en-US" sz="1600" b="0" strike="noStrike" spc="-1" dirty="0"/>
              <a:t> di </a:t>
            </a:r>
            <a:r>
              <a:rPr lang="en-US" sz="1600" b="0" strike="noStrike" spc="-1" dirty="0" err="1"/>
              <a:t>dati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sensibili</a:t>
            </a:r>
            <a:r>
              <a:rPr lang="en-US" sz="1600" b="0" strike="noStrike" spc="-1" dirty="0"/>
              <a:t>, </a:t>
            </a:r>
            <a:r>
              <a:rPr lang="en-US" sz="1600" b="0" strike="noStrike" spc="-1" dirty="0" err="1"/>
              <a:t>bloccare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immediatamente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l'accesso</a:t>
            </a:r>
            <a:r>
              <a:rPr lang="en-US" sz="1600" b="0" strike="noStrike" spc="-1" dirty="0"/>
              <a:t> al </a:t>
            </a:r>
            <a:r>
              <a:rPr lang="en-US" sz="1600" b="0" strike="noStrike" spc="-1" dirty="0" err="1"/>
              <a:t>conto</a:t>
            </a:r>
            <a:r>
              <a:rPr lang="en-US" sz="1600" b="0" strike="noStrike" spc="-1" dirty="0"/>
              <a:t> online e </a:t>
            </a:r>
            <a:r>
              <a:rPr lang="en-US" sz="1600" b="0" strike="noStrike" spc="-1" dirty="0" err="1"/>
              <a:t>sporgere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denuncia</a:t>
            </a:r>
            <a:r>
              <a:rPr lang="en-US" sz="1600" b="0" strike="noStrike" spc="-1" dirty="0"/>
              <a:t> alle </a:t>
            </a:r>
            <a:r>
              <a:rPr lang="en-US" sz="1600" b="0" strike="noStrike" spc="-1" dirty="0" err="1"/>
              <a:t>autorità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competenti</a:t>
            </a:r>
            <a:r>
              <a:rPr lang="en-US" sz="1600" b="0" strike="noStrike" spc="-1" dirty="0"/>
              <a:t>.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3E75253-5F15-4EFF-8FFC-9C7F5590EC28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2" name="Rectangle 263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3" name="Group 265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74" name="Straight Connector 266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Rectangle 267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6" name="Rectangle 269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66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ACQUISTI ON LINE</a:t>
            </a: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1524000" y="5160469"/>
            <a:ext cx="9144000" cy="1182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tabLst>
                <a:tab pos="0" algn="l"/>
              </a:tabLst>
            </a:pPr>
            <a:r>
              <a:rPr lang="en-US" sz="2400" b="0" strike="noStrike" kern="1200" spc="-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 acquistare online: metodi di pagamento e livelli di sicurezza</a:t>
            </a:r>
          </a:p>
          <a:p>
            <a:pPr algn="ctr">
              <a:spcBef>
                <a:spcPts val="1000"/>
              </a:spcBef>
              <a:tabLst>
                <a:tab pos="0" algn="l"/>
              </a:tabLst>
            </a:pPr>
            <a:r>
              <a:rPr lang="en-US" sz="2400" b="0" strike="noStrike" kern="1200" spc="-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Diritti del consumatore nell’e-commerce</a:t>
            </a:r>
          </a:p>
        </p:txBody>
      </p:sp>
      <p:sp>
        <p:nvSpPr>
          <p:cNvPr id="259" name="PlaceHolder 3"/>
          <p:cNvSpPr>
            <a:spLocks noGrp="1"/>
          </p:cNvSpPr>
          <p:nvPr>
            <p:ph type="ftr" idx="21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>
              <a:lnSpc>
                <a:spcPct val="9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300" b="0" strike="noStrike" kern="1200" spc="-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Avv. Sara Artivi – Avv. Daniele Fontana</a:t>
            </a:r>
          </a:p>
          <a:p>
            <a:pPr indent="0">
              <a:lnSpc>
                <a:spcPct val="9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300" b="0" strike="noStrike" kern="1200" spc="-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Federconsumatori Piacenza</a:t>
            </a:r>
          </a:p>
          <a:p>
            <a:pPr indent="0">
              <a:lnSpc>
                <a:spcPct val="9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300" b="0" strike="noStrike" kern="1200" spc="-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 Nicolò (PC), venerdì 21 novembre 2025</a:t>
            </a:r>
          </a:p>
          <a:p>
            <a:pPr indent="0">
              <a:lnSpc>
                <a:spcPct val="90000"/>
              </a:lnSpc>
              <a:spcAft>
                <a:spcPts val="600"/>
              </a:spcAft>
              <a:buNone/>
              <a:tabLst>
                <a:tab pos="0" algn="l"/>
              </a:tabLst>
            </a:pPr>
            <a:endParaRPr lang="en-US" sz="3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43806D-53D3-47B5-BC5A-DECD650F3099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32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7" name="Rectangle 266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3" name="Rectangle 27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42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Acquisti Online in Sicurezza: Guida per non cadere in trappola</a:t>
            </a:r>
            <a:endParaRPr lang="en-US" sz="42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1240">
              <a:spcBef>
                <a:spcPts val="1001"/>
              </a:spcBef>
              <a:tabLst>
                <a:tab pos="0" algn="l"/>
              </a:tabLst>
            </a:pPr>
            <a:r>
              <a:rPr lang="en-US" sz="1400" b="1" strike="noStrike" spc="-1"/>
              <a:t>I Vantaggi e i Pericoli degli Acquisti Online</a:t>
            </a:r>
            <a:endParaRPr lang="en-US" sz="1400" b="0" strike="noStrike" spc="-1"/>
          </a:p>
          <a:p>
            <a:pPr marL="201240">
              <a:spcBef>
                <a:spcPts val="1001"/>
              </a:spcBef>
              <a:tabLst>
                <a:tab pos="0" algn="l"/>
              </a:tabLst>
            </a:pPr>
            <a:r>
              <a:rPr lang="en-US" sz="1400" b="0" strike="noStrike" spc="-1"/>
              <a:t>Fare acquisti su Internet può essere molto comodo, ma è importante conoscere i rischi per evitarli </a:t>
            </a:r>
          </a:p>
          <a:p>
            <a:pPr marL="201240">
              <a:spcBef>
                <a:spcPts val="1001"/>
              </a:spcBef>
              <a:tabLst>
                <a:tab pos="0" algn="l"/>
              </a:tabLst>
            </a:pPr>
            <a:r>
              <a:rPr lang="en-US" sz="1400" b="1" spc="-1"/>
              <a:t>V</a:t>
            </a:r>
            <a:r>
              <a:rPr lang="en-US" sz="1400" b="1" strike="noStrike" spc="-1"/>
              <a:t>antaggi:</a:t>
            </a:r>
          </a:p>
          <a:p>
            <a:pPr marL="201240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400" b="1" strike="noStrike" spc="-1"/>
              <a:t>Convenienza economica:</a:t>
            </a:r>
            <a:r>
              <a:rPr lang="en-US" sz="1400" b="0" strike="noStrike" spc="-1"/>
              <a:t> Spesso si trovano prezzi migliori</a:t>
            </a:r>
          </a:p>
          <a:p>
            <a:pPr marL="201240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400" b="1" strike="noStrike" spc="-1"/>
              <a:t>Ampia scelta:</a:t>
            </a:r>
            <a:r>
              <a:rPr lang="en-US" sz="1400" b="0" strike="noStrike" spc="-1"/>
              <a:t> È possibile trovare prodotti non disponibili nei negozi fisici</a:t>
            </a:r>
          </a:p>
          <a:p>
            <a:pPr marL="201240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400" b="1" strike="noStrike" spc="-1"/>
              <a:t>Comodità:</a:t>
            </a:r>
            <a:r>
              <a:rPr lang="en-US" sz="1400" b="0" strike="noStrike" spc="-1"/>
              <a:t> Si riceve tutto direttamente a casa con pochi click </a:t>
            </a:r>
          </a:p>
          <a:p>
            <a:pPr marL="201240">
              <a:spcBef>
                <a:spcPts val="1001"/>
              </a:spcBef>
              <a:tabLst>
                <a:tab pos="0" algn="l"/>
              </a:tabLst>
            </a:pPr>
            <a:r>
              <a:rPr lang="en-US" sz="1400" b="1" strike="noStrike" spc="-1"/>
              <a:t>Pericoli:</a:t>
            </a:r>
            <a:endParaRPr lang="en-US" sz="1400" b="0" strike="noStrike" spc="-1"/>
          </a:p>
          <a:p>
            <a:pPr marL="201240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400" b="1" strike="noStrike" spc="-1"/>
              <a:t>Siti fraudolenti:</a:t>
            </a:r>
            <a:r>
              <a:rPr lang="en-US" sz="1400" b="0" strike="noStrike" spc="-1"/>
              <a:t> Siti creati appositamente per rubare denaro</a:t>
            </a:r>
          </a:p>
          <a:p>
            <a:pPr marL="201240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400" b="1" strike="noStrike" spc="-1"/>
              <a:t>Furto di dati:</a:t>
            </a:r>
            <a:r>
              <a:rPr lang="en-US" sz="1400" b="0" strike="noStrike" spc="-1"/>
              <a:t> Rischio che i propri dati personali e bancari vengano rubati e usati illecitamente</a:t>
            </a:r>
          </a:p>
        </p:txBody>
      </p:sp>
      <p:sp>
        <p:nvSpPr>
          <p:cNvPr id="262" name="PlaceHolder 3"/>
          <p:cNvSpPr>
            <a:spLocks noGrp="1"/>
          </p:cNvSpPr>
          <p:nvPr>
            <p:ph type="ftr" idx="22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3FB3C97-ADD7-4CA0-885A-DCEC60686ADD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0" name="Rectangle 26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" name="Rectangle 27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38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Come Riconoscere un Sito Affidabile ?</a:t>
            </a:r>
            <a:b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8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4480" algn="just">
              <a:spcBef>
                <a:spcPts val="1001"/>
              </a:spcBef>
              <a:tabLst>
                <a:tab pos="0" algn="l"/>
              </a:tabLst>
            </a:pPr>
            <a:r>
              <a:rPr lang="en-US" sz="1400" b="1" strike="noStrike" spc="-1" dirty="0"/>
              <a:t>Prima di </a:t>
            </a:r>
            <a:r>
              <a:rPr lang="en-US" sz="1400" b="1" strike="noStrike" spc="-1" dirty="0" err="1"/>
              <a:t>acquistare</a:t>
            </a:r>
            <a:r>
              <a:rPr lang="en-US" sz="1400" b="1" strike="noStrike" spc="-1" dirty="0"/>
              <a:t>, è </a:t>
            </a:r>
            <a:r>
              <a:rPr lang="en-US" sz="1400" b="1" strike="noStrike" spc="-1" dirty="0" err="1"/>
              <a:t>fondamentale</a:t>
            </a:r>
            <a:r>
              <a:rPr lang="en-US" sz="1400" b="1" strike="noStrike" spc="-1" dirty="0"/>
              <a:t> </a:t>
            </a:r>
            <a:r>
              <a:rPr lang="en-US" sz="1400" b="1" strike="noStrike" spc="-1" dirty="0" err="1"/>
              <a:t>verificare</a:t>
            </a:r>
            <a:r>
              <a:rPr lang="en-US" sz="1400" b="1" strike="noStrike" spc="-1" dirty="0"/>
              <a:t> </a:t>
            </a:r>
            <a:r>
              <a:rPr lang="en-US" sz="1400" b="1" strike="noStrike" spc="-1" dirty="0" err="1"/>
              <a:t>l'attendibilità</a:t>
            </a:r>
            <a:r>
              <a:rPr lang="en-US" sz="1400" b="1" strike="noStrike" spc="-1" dirty="0"/>
              <a:t> del </a:t>
            </a:r>
            <a:r>
              <a:rPr lang="en-US" sz="1400" b="1" strike="noStrike" spc="-1" dirty="0" err="1"/>
              <a:t>negozio</a:t>
            </a:r>
            <a:r>
              <a:rPr lang="en-US" sz="1400" b="1" strike="noStrike" spc="-1" dirty="0"/>
              <a:t> online. Ecco </a:t>
            </a:r>
            <a:r>
              <a:rPr lang="en-US" sz="1400" b="1" strike="noStrike" spc="-1" dirty="0" err="1"/>
              <a:t>i</a:t>
            </a:r>
            <a:r>
              <a:rPr lang="en-US" sz="1400" b="1" strike="noStrike" spc="-1" dirty="0"/>
              <a:t> </a:t>
            </a:r>
            <a:r>
              <a:rPr lang="en-US" sz="1400" b="1" strike="noStrike" spc="-1" dirty="0" err="1"/>
              <a:t>primi</a:t>
            </a:r>
            <a:r>
              <a:rPr lang="en-US" sz="1400" b="1" strike="noStrike" spc="-1" dirty="0"/>
              <a:t> </a:t>
            </a:r>
            <a:r>
              <a:rPr lang="en-US" sz="1400" b="1" strike="noStrike" spc="-1" dirty="0" err="1"/>
              <a:t>passi</a:t>
            </a:r>
            <a:r>
              <a:rPr lang="en-US" sz="1400" b="1" strike="noStrike" spc="-1" dirty="0"/>
              <a:t> da </a:t>
            </a:r>
            <a:r>
              <a:rPr lang="en-US" sz="1400" b="1" strike="noStrike" spc="-1" dirty="0" err="1"/>
              <a:t>compiere</a:t>
            </a:r>
            <a:endParaRPr lang="en-US" sz="1400" b="0" strike="noStrike" spc="-1" dirty="0"/>
          </a:p>
          <a:p>
            <a:pPr marL="717120" algn="just">
              <a:spcBef>
                <a:spcPts val="1134"/>
              </a:spcBef>
              <a:tabLst>
                <a:tab pos="0" algn="l"/>
              </a:tabLst>
            </a:pPr>
            <a:r>
              <a:rPr lang="en-US" sz="1400" b="1" strike="noStrike" spc="-1" dirty="0"/>
              <a:t>a) </a:t>
            </a:r>
            <a:r>
              <a:rPr lang="en-US" sz="1400" b="1" strike="noStrike" spc="-1" dirty="0" err="1"/>
              <a:t>Controlla</a:t>
            </a:r>
            <a:r>
              <a:rPr lang="en-US" sz="1400" b="1" strike="noStrike" spc="-1" dirty="0"/>
              <a:t> </a:t>
            </a:r>
            <a:r>
              <a:rPr lang="en-US" sz="1400" b="1" strike="noStrike" spc="-1" dirty="0" err="1"/>
              <a:t>l'indirizzo</a:t>
            </a:r>
            <a:r>
              <a:rPr lang="en-US" sz="1400" b="1" strike="noStrike" spc="-1" dirty="0"/>
              <a:t> del </a:t>
            </a:r>
            <a:r>
              <a:rPr lang="en-US" sz="1400" b="1" strike="noStrike" spc="-1" dirty="0" err="1"/>
              <a:t>sito</a:t>
            </a:r>
            <a:r>
              <a:rPr lang="en-US" sz="1400" b="1" strike="noStrike" spc="-1" dirty="0"/>
              <a:t>:</a:t>
            </a:r>
            <a:endParaRPr lang="en-US" sz="1400" b="0" strike="noStrike" spc="-1" dirty="0"/>
          </a:p>
          <a:p>
            <a:pPr marL="614880" algn="just">
              <a:spcBef>
                <a:spcPts val="499"/>
              </a:spcBef>
              <a:tabLst>
                <a:tab pos="0" algn="l"/>
              </a:tabLst>
            </a:pPr>
            <a:r>
              <a:rPr lang="en-US" sz="1400" b="0" strike="noStrike" spc="-1" dirty="0"/>
              <a:t>1) Deve </a:t>
            </a:r>
            <a:r>
              <a:rPr lang="en-US" sz="1400" b="0" strike="noStrike" spc="-1" dirty="0" err="1"/>
              <a:t>iniziare</a:t>
            </a:r>
            <a:r>
              <a:rPr lang="en-US" sz="1400" b="0" strike="noStrike" spc="-1" dirty="0"/>
              <a:t> con https:// e non solo http://. La "s" finale </a:t>
            </a:r>
            <a:r>
              <a:rPr lang="en-US" sz="1400" b="0" strike="noStrike" spc="-1" dirty="0" err="1"/>
              <a:t>sta</a:t>
            </a:r>
            <a:r>
              <a:rPr lang="en-US" sz="1400" b="0" strike="noStrike" spc="-1" dirty="0"/>
              <a:t> per "</a:t>
            </a:r>
            <a:r>
              <a:rPr lang="en-US" sz="1400" b="0" strike="noStrike" spc="-1" dirty="0" err="1"/>
              <a:t>sicuro</a:t>
            </a:r>
            <a:r>
              <a:rPr lang="en-US" sz="1400" b="0" strike="noStrike" spc="-1" dirty="0"/>
              <a:t>".</a:t>
            </a:r>
          </a:p>
          <a:p>
            <a:pPr marL="614880" algn="just">
              <a:spcBef>
                <a:spcPts val="499"/>
              </a:spcBef>
              <a:tabLst>
                <a:tab pos="0" algn="l"/>
              </a:tabLst>
            </a:pPr>
            <a:r>
              <a:rPr lang="en-US" sz="1400" b="0" strike="noStrike" spc="-1" dirty="0"/>
              <a:t>2)</a:t>
            </a:r>
            <a:r>
              <a:rPr lang="en-US" sz="1400" b="0" strike="noStrike" spc="-1" dirty="0" err="1"/>
              <a:t>Accanto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all'indirizzo</a:t>
            </a:r>
            <a:r>
              <a:rPr lang="en-US" sz="1400" b="0" strike="noStrike" spc="-1" dirty="0"/>
              <a:t>, </a:t>
            </a:r>
            <a:r>
              <a:rPr lang="en-US" sz="1400" b="0" strike="noStrike" spc="-1" dirty="0" err="1"/>
              <a:t>nel</a:t>
            </a:r>
            <a:r>
              <a:rPr lang="en-US" sz="1400" b="0" strike="noStrike" spc="-1" dirty="0"/>
              <a:t> browser, </a:t>
            </a:r>
            <a:r>
              <a:rPr lang="en-US" sz="1400" b="0" strike="noStrike" spc="-1" dirty="0" err="1"/>
              <a:t>deve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comparire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l'icona</a:t>
            </a:r>
            <a:r>
              <a:rPr lang="en-US" sz="1400" b="0" strike="noStrike" spc="-1" dirty="0"/>
              <a:t> di un </a:t>
            </a:r>
            <a:r>
              <a:rPr lang="en-US" sz="1400" b="1" strike="noStrike" spc="-1" dirty="0" err="1"/>
              <a:t>lucchetto</a:t>
            </a:r>
            <a:r>
              <a:rPr lang="en-US" sz="1400" b="1" strike="noStrike" spc="-1" dirty="0"/>
              <a:t> </a:t>
            </a:r>
            <a:r>
              <a:rPr lang="en-US" sz="1400" b="1" strike="noStrike" spc="-1" dirty="0" err="1"/>
              <a:t>chiuso</a:t>
            </a:r>
            <a:r>
              <a:rPr lang="en-US" sz="1400" b="0" strike="noStrike" spc="-1" dirty="0"/>
              <a:t>. </a:t>
            </a:r>
            <a:r>
              <a:rPr lang="en-US" sz="1400" b="0" strike="noStrike" spc="-1" dirty="0" err="1"/>
              <a:t>Questo</a:t>
            </a:r>
            <a:r>
              <a:rPr lang="en-US" sz="1400" b="0" strike="noStrike" spc="-1" dirty="0"/>
              <a:t> indica </a:t>
            </a:r>
            <a:r>
              <a:rPr lang="en-US" sz="1400" b="0" strike="noStrike" spc="-1" dirty="0" err="1"/>
              <a:t>che</a:t>
            </a:r>
            <a:r>
              <a:rPr lang="en-US" sz="1400" b="0" strike="noStrike" spc="-1" dirty="0"/>
              <a:t> la </a:t>
            </a:r>
            <a:r>
              <a:rPr lang="en-US" sz="1400" b="0" strike="noStrike" spc="-1" dirty="0" err="1"/>
              <a:t>connessione</a:t>
            </a:r>
            <a:r>
              <a:rPr lang="en-US" sz="1400" b="0" strike="noStrike" spc="-1" dirty="0"/>
              <a:t> è </a:t>
            </a:r>
            <a:r>
              <a:rPr lang="en-US" sz="1400" b="0" strike="noStrike" spc="-1" dirty="0" err="1"/>
              <a:t>protetta</a:t>
            </a:r>
            <a:r>
              <a:rPr lang="en-US" sz="1400" b="0" strike="noStrike" spc="-1" dirty="0"/>
              <a:t> </a:t>
            </a:r>
          </a:p>
          <a:p>
            <a:pPr marL="614880" algn="just">
              <a:spcBef>
                <a:spcPts val="499"/>
              </a:spcBef>
              <a:tabLst>
                <a:tab pos="0" algn="l"/>
              </a:tabLst>
            </a:pPr>
            <a:r>
              <a:rPr lang="en-US" sz="1400" b="0" strike="noStrike" spc="-1" dirty="0"/>
              <a:t>3) Fai </a:t>
            </a:r>
            <a:r>
              <a:rPr lang="en-US" sz="1400" b="0" strike="noStrike" spc="-1" dirty="0" err="1"/>
              <a:t>attenzione</a:t>
            </a:r>
            <a:r>
              <a:rPr lang="en-US" sz="1400" b="0" strike="noStrike" spc="-1" dirty="0"/>
              <a:t> a </a:t>
            </a:r>
            <a:r>
              <a:rPr lang="en-US" sz="1400" b="0" strike="noStrike" spc="-1" dirty="0" err="1"/>
              <a:t>nomi</a:t>
            </a:r>
            <a:r>
              <a:rPr lang="en-US" sz="1400" b="0" strike="noStrike" spc="-1" dirty="0"/>
              <a:t> di </a:t>
            </a:r>
            <a:r>
              <a:rPr lang="en-US" sz="1400" b="0" strike="noStrike" spc="-1" dirty="0" err="1"/>
              <a:t>dominio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simili</a:t>
            </a:r>
            <a:r>
              <a:rPr lang="en-US" sz="1400" b="0" strike="noStrike" spc="-1" dirty="0"/>
              <a:t> a </a:t>
            </a:r>
            <a:r>
              <a:rPr lang="en-US" sz="1400" b="0" strike="noStrike" spc="-1" dirty="0" err="1"/>
              <a:t>quelli</a:t>
            </a:r>
            <a:r>
              <a:rPr lang="en-US" sz="1400" b="0" strike="noStrike" spc="-1" dirty="0"/>
              <a:t> di </a:t>
            </a:r>
            <a:r>
              <a:rPr lang="en-US" sz="1400" b="0" strike="noStrike" spc="-1" dirty="0" err="1"/>
              <a:t>siti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famosi</a:t>
            </a:r>
            <a:r>
              <a:rPr lang="en-US" sz="1400" b="0" strike="noStrike" spc="-1" dirty="0"/>
              <a:t> ma con </a:t>
            </a:r>
            <a:r>
              <a:rPr lang="en-US" sz="1400" b="0" strike="noStrike" spc="-1" dirty="0" err="1"/>
              <a:t>piccole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differenze</a:t>
            </a:r>
            <a:r>
              <a:rPr lang="en-US" sz="1400" b="0" strike="noStrike" spc="-1" dirty="0"/>
              <a:t>: </a:t>
            </a:r>
            <a:r>
              <a:rPr lang="en-US" sz="1400" b="0" strike="noStrike" spc="-1" dirty="0" err="1"/>
              <a:t>potrebbero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essere</a:t>
            </a:r>
            <a:r>
              <a:rPr lang="en-US" sz="1400" b="0" strike="noStrike" spc="-1" dirty="0"/>
              <a:t> delle </a:t>
            </a:r>
            <a:r>
              <a:rPr lang="en-US" sz="1400" b="0" strike="noStrike" spc="-1" dirty="0" err="1"/>
              <a:t>trappole</a:t>
            </a:r>
            <a:endParaRPr lang="en-US" sz="1400" b="0" strike="noStrike" spc="-1" dirty="0"/>
          </a:p>
          <a:p>
            <a:pPr marL="614880" algn="just">
              <a:spcBef>
                <a:spcPts val="499"/>
              </a:spcBef>
              <a:tabLst>
                <a:tab pos="0" algn="l"/>
              </a:tabLst>
            </a:pPr>
            <a:r>
              <a:rPr lang="en-US" sz="1400" b="1" strike="noStrike" spc="-1" dirty="0"/>
              <a:t>b) </a:t>
            </a:r>
            <a:r>
              <a:rPr lang="en-US" sz="1400" b="1" strike="noStrike" spc="-1" dirty="0" err="1"/>
              <a:t>Leggi</a:t>
            </a:r>
            <a:r>
              <a:rPr lang="en-US" sz="1400" b="1" strike="noStrike" spc="-1" dirty="0"/>
              <a:t> le </a:t>
            </a:r>
            <a:r>
              <a:rPr lang="en-US" sz="1400" b="1" strike="noStrike" spc="-1" dirty="0" err="1"/>
              <a:t>recensioni</a:t>
            </a:r>
            <a:r>
              <a:rPr lang="en-US" sz="1400" b="1" strike="noStrike" spc="-1" dirty="0"/>
              <a:t>:</a:t>
            </a:r>
            <a:endParaRPr lang="en-US" sz="1400" b="0" strike="noStrike" spc="-1" dirty="0"/>
          </a:p>
          <a:p>
            <a:pPr marL="614880" algn="just">
              <a:spcBef>
                <a:spcPts val="499"/>
              </a:spcBef>
              <a:tabLst>
                <a:tab pos="0" algn="l"/>
              </a:tabLst>
            </a:pPr>
            <a:r>
              <a:rPr lang="en-US" sz="1400" b="0" strike="noStrike" spc="-1" dirty="0"/>
              <a:t>1) </a:t>
            </a:r>
            <a:r>
              <a:rPr lang="en-US" sz="1400" b="0" strike="noStrike" spc="-1" dirty="0" err="1"/>
              <a:t>Cerca</a:t>
            </a:r>
            <a:r>
              <a:rPr lang="en-US" sz="1400" b="0" strike="noStrike" spc="-1" dirty="0"/>
              <a:t> le </a:t>
            </a:r>
            <a:r>
              <a:rPr lang="en-US" sz="1400" b="0" strike="noStrike" spc="-1" dirty="0" err="1"/>
              <a:t>opinioni</a:t>
            </a:r>
            <a:r>
              <a:rPr lang="en-US" sz="1400" b="0" strike="noStrike" spc="-1" dirty="0"/>
              <a:t> di </a:t>
            </a:r>
            <a:r>
              <a:rPr lang="en-US" sz="1400" b="0" strike="noStrike" spc="-1" dirty="0" err="1"/>
              <a:t>altri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utenti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che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hanno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già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acquistato</a:t>
            </a:r>
            <a:r>
              <a:rPr lang="en-US" sz="1400" b="0" strike="noStrike" spc="-1" dirty="0"/>
              <a:t> da </a:t>
            </a:r>
            <a:r>
              <a:rPr lang="en-US" sz="1400" b="0" strike="noStrike" spc="-1" dirty="0" err="1"/>
              <a:t>quel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sito</a:t>
            </a:r>
            <a:r>
              <a:rPr lang="en-US" sz="1400" b="0" strike="noStrike" spc="-1" dirty="0"/>
              <a:t>.</a:t>
            </a:r>
          </a:p>
          <a:p>
            <a:pPr marL="614880" algn="just">
              <a:spcBef>
                <a:spcPts val="499"/>
              </a:spcBef>
              <a:tabLst>
                <a:tab pos="0" algn="l"/>
              </a:tabLst>
            </a:pPr>
            <a:r>
              <a:rPr lang="en-US" sz="1400" b="0" strike="noStrike" spc="-1" dirty="0"/>
              <a:t>2) Non </a:t>
            </a:r>
            <a:r>
              <a:rPr lang="en-US" sz="1400" b="0" strike="noStrike" spc="-1" dirty="0" err="1"/>
              <a:t>limitarti</a:t>
            </a:r>
            <a:r>
              <a:rPr lang="en-US" sz="1400" b="0" strike="noStrike" spc="-1" dirty="0"/>
              <a:t> alle </a:t>
            </a:r>
            <a:r>
              <a:rPr lang="en-US" sz="1400" b="0" strike="noStrike" spc="-1" dirty="0" err="1"/>
              <a:t>recensioni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sul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sito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stesso</a:t>
            </a:r>
            <a:r>
              <a:rPr lang="en-US" sz="1400" b="0" strike="noStrike" spc="-1" dirty="0"/>
              <a:t>, ma </a:t>
            </a:r>
            <a:r>
              <a:rPr lang="en-US" sz="1400" b="0" strike="noStrike" spc="-1" dirty="0" err="1"/>
              <a:t>cerca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anche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su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altri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portali</a:t>
            </a:r>
            <a:r>
              <a:rPr lang="en-US" sz="1400" b="0" strike="noStrike" spc="-1" dirty="0"/>
              <a:t> online e social network.</a:t>
            </a:r>
          </a:p>
          <a:p>
            <a:pPr marL="614880" algn="just">
              <a:spcBef>
                <a:spcPts val="499"/>
              </a:spcBef>
              <a:tabLst>
                <a:tab pos="0" algn="l"/>
              </a:tabLst>
            </a:pPr>
            <a:r>
              <a:rPr lang="en-US" sz="1400" b="0" strike="noStrike" spc="-1" dirty="0"/>
              <a:t>3) Poche </a:t>
            </a:r>
            <a:r>
              <a:rPr lang="en-US" sz="1400" b="0" strike="noStrike" spc="-1" dirty="0" err="1"/>
              <a:t>recensioni</a:t>
            </a:r>
            <a:r>
              <a:rPr lang="en-US" sz="1400" b="0" strike="noStrike" spc="-1" dirty="0"/>
              <a:t> o solo </a:t>
            </a:r>
            <a:r>
              <a:rPr lang="en-US" sz="1400" b="0" strike="noStrike" spc="-1" dirty="0" err="1"/>
              <a:t>commenti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negativi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sono</a:t>
            </a:r>
            <a:r>
              <a:rPr lang="en-US" sz="1400" b="0" strike="noStrike" spc="-1" dirty="0"/>
              <a:t> un </a:t>
            </a:r>
            <a:r>
              <a:rPr lang="en-US" sz="1400" b="0" strike="noStrike" spc="-1" dirty="0" err="1"/>
              <a:t>campanello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d'allarme</a:t>
            </a:r>
            <a:endParaRPr lang="en-US" sz="1400" b="0" strike="noStrike" spc="-1" dirty="0"/>
          </a:p>
          <a:p>
            <a:pPr marL="614880">
              <a:spcBef>
                <a:spcPts val="1001"/>
              </a:spcBef>
              <a:tabLst>
                <a:tab pos="0" algn="l"/>
              </a:tabLst>
            </a:pPr>
            <a:endParaRPr lang="en-US" sz="1400" b="0" strike="noStrike" spc="-1" dirty="0"/>
          </a:p>
        </p:txBody>
      </p:sp>
      <p:sp>
        <p:nvSpPr>
          <p:cNvPr id="265" name="PlaceHolder 3"/>
          <p:cNvSpPr>
            <a:spLocks noGrp="1"/>
          </p:cNvSpPr>
          <p:nvPr>
            <p:ph type="ftr" idx="23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B43CD4-0A71-4EAD-8141-A7016F7718B0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2" name="Rectangle 271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8" name="Rectangle 27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PlaceHolder 1"/>
          <p:cNvSpPr>
            <a:spLocks noGrp="1"/>
          </p:cNvSpPr>
          <p:nvPr>
            <p:ph/>
          </p:nvPr>
        </p:nvSpPr>
        <p:spPr>
          <a:xfrm>
            <a:off x="1347313" y="721895"/>
            <a:ext cx="9849751" cy="4148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6640" algn="just"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/>
              <a:t>Un </a:t>
            </a:r>
            <a:r>
              <a:rPr lang="en-US" sz="1800" b="1" strike="noStrike" spc="-1" dirty="0" err="1"/>
              <a:t>venditore</a:t>
            </a:r>
            <a:r>
              <a:rPr lang="en-US" sz="1800" b="1" strike="noStrike" spc="-1" dirty="0"/>
              <a:t> serio è </a:t>
            </a:r>
            <a:r>
              <a:rPr lang="en-US" sz="1800" b="1" strike="noStrike" spc="-1" dirty="0" err="1"/>
              <a:t>trasparente</a:t>
            </a:r>
            <a:r>
              <a:rPr lang="en-US" sz="1800" b="1" strike="noStrike" spc="-1" dirty="0"/>
              <a:t> e </a:t>
            </a:r>
            <a:r>
              <a:rPr lang="en-US" sz="1800" b="1" strike="noStrike" spc="-1" dirty="0" err="1"/>
              <a:t>fornisce</a:t>
            </a:r>
            <a:r>
              <a:rPr lang="en-US" sz="1800" b="1" strike="noStrike" spc="-1" dirty="0"/>
              <a:t> tutte le </a:t>
            </a:r>
            <a:r>
              <a:rPr lang="en-US" sz="1800" b="1" strike="noStrike" spc="-1" dirty="0" err="1"/>
              <a:t>informazioni</a:t>
            </a:r>
            <a:r>
              <a:rPr lang="en-US" sz="1800" b="1" strike="noStrike" spc="-1" dirty="0"/>
              <a:t> </a:t>
            </a:r>
            <a:r>
              <a:rPr lang="en-US" sz="1800" b="1" strike="noStrike" spc="-1" dirty="0" err="1"/>
              <a:t>necessarie</a:t>
            </a:r>
            <a:endParaRPr lang="en-US" sz="1800" b="0" strike="noStrike" spc="-1" dirty="0"/>
          </a:p>
          <a:p>
            <a:pPr marL="206640" algn="just"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/>
              <a:t>1- </a:t>
            </a:r>
            <a:r>
              <a:rPr lang="en-US" sz="1800" b="1" strike="noStrike" spc="-1" dirty="0" err="1"/>
              <a:t>Verifica</a:t>
            </a:r>
            <a:r>
              <a:rPr lang="en-US" sz="1800" b="1" strike="noStrike" spc="-1" dirty="0"/>
              <a:t> </a:t>
            </a:r>
            <a:r>
              <a:rPr lang="en-US" sz="1800" b="1" strike="noStrike" spc="-1" dirty="0" err="1"/>
              <a:t>i</a:t>
            </a:r>
            <a:r>
              <a:rPr lang="en-US" sz="1800" b="1" strike="noStrike" spc="-1" dirty="0"/>
              <a:t> </a:t>
            </a:r>
            <a:r>
              <a:rPr lang="en-US" sz="1800" b="1" strike="noStrike" spc="-1" dirty="0" err="1"/>
              <a:t>dati</a:t>
            </a:r>
            <a:r>
              <a:rPr lang="en-US" sz="1800" b="1" strike="noStrike" spc="-1" dirty="0"/>
              <a:t> </a:t>
            </a:r>
            <a:r>
              <a:rPr lang="en-US" sz="1800" b="1" strike="noStrike" spc="-1" dirty="0" err="1"/>
              <a:t>dell'azienda</a:t>
            </a:r>
            <a:r>
              <a:rPr lang="en-US" sz="1800" b="1" strike="noStrike" spc="-1" dirty="0"/>
              <a:t>:</a:t>
            </a:r>
            <a:endParaRPr lang="en-US" sz="1800" b="0" strike="noStrike" spc="-1" dirty="0"/>
          </a:p>
          <a:p>
            <a:pPr marL="206640" algn="just">
              <a:spcBef>
                <a:spcPts val="1001"/>
              </a:spcBef>
              <a:tabLst>
                <a:tab pos="0" algn="l"/>
              </a:tabLst>
            </a:pPr>
            <a:r>
              <a:rPr lang="en-US" sz="1800" b="0" strike="noStrike" spc="-1" dirty="0"/>
              <a:t>Un </a:t>
            </a:r>
            <a:r>
              <a:rPr lang="en-US" sz="1800" b="0" strike="noStrike" spc="-1" dirty="0" err="1"/>
              <a:t>sito</a:t>
            </a:r>
            <a:r>
              <a:rPr lang="en-US" sz="1800" b="0" strike="noStrike" spc="-1" dirty="0"/>
              <a:t> di e-commerce, come un </a:t>
            </a:r>
            <a:r>
              <a:rPr lang="en-US" sz="1800" b="0" strike="noStrike" spc="-1" dirty="0" err="1"/>
              <a:t>negozio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fisico</a:t>
            </a:r>
            <a:r>
              <a:rPr lang="en-US" sz="1800" b="0" strike="noStrike" spc="-1" dirty="0"/>
              <a:t>, </a:t>
            </a:r>
            <a:r>
              <a:rPr lang="en-US" sz="1800" b="0" strike="noStrike" spc="-1" dirty="0" err="1"/>
              <a:t>deve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obbligatoriamente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indicare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i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propri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riferimenti</a:t>
            </a:r>
            <a:r>
              <a:rPr lang="en-US" sz="1800" b="0" strike="noStrike" spc="-1" dirty="0"/>
              <a:t>:</a:t>
            </a:r>
          </a:p>
          <a:p>
            <a:pPr marL="1035000" lvl="2" algn="just">
              <a:spcBef>
                <a:spcPts val="499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800" b="0" strike="noStrike" spc="-1" dirty="0"/>
              <a:t>Partita IVA</a:t>
            </a:r>
          </a:p>
          <a:p>
            <a:pPr marL="1035000" lvl="2" algn="just">
              <a:spcBef>
                <a:spcPts val="499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800" b="0" strike="noStrike" spc="-1" dirty="0" err="1"/>
              <a:t>Indirizzo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fisico</a:t>
            </a:r>
            <a:r>
              <a:rPr lang="en-US" sz="1800" b="0" strike="noStrike" spc="-1" dirty="0"/>
              <a:t> della </a:t>
            </a:r>
            <a:r>
              <a:rPr lang="en-US" sz="1800" b="0" strike="noStrike" spc="-1" dirty="0" err="1"/>
              <a:t>sede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legale</a:t>
            </a:r>
            <a:endParaRPr lang="en-US" sz="1800" b="0" strike="noStrike" spc="-1" dirty="0"/>
          </a:p>
          <a:p>
            <a:pPr marL="1035000" lvl="2" algn="just">
              <a:spcBef>
                <a:spcPts val="499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800" b="0" strike="noStrike" spc="-1" dirty="0" err="1"/>
              <a:t>Recapiti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telefonici</a:t>
            </a:r>
            <a:r>
              <a:rPr lang="en-US" sz="1800" b="0" strike="noStrike" spc="-1" dirty="0"/>
              <a:t> e email</a:t>
            </a:r>
          </a:p>
          <a:p>
            <a:pPr marL="1035000" algn="just">
              <a:spcBef>
                <a:spcPts val="499"/>
              </a:spcBef>
              <a:tabLst>
                <a:tab pos="0" algn="l"/>
              </a:tabLst>
            </a:pPr>
            <a:r>
              <a:rPr lang="en-US" sz="1800" b="0" strike="noStrike" spc="-1" dirty="0"/>
              <a:t>Se </a:t>
            </a:r>
            <a:r>
              <a:rPr lang="en-US" sz="1800" b="0" strike="noStrike" spc="-1" dirty="0" err="1"/>
              <a:t>queste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informazioni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mancano</a:t>
            </a:r>
            <a:r>
              <a:rPr lang="en-US" sz="1800" b="0" strike="noStrike" spc="-1" dirty="0"/>
              <a:t>, è </a:t>
            </a:r>
            <a:r>
              <a:rPr lang="en-US" sz="1800" b="0" strike="noStrike" spc="-1" dirty="0" err="1"/>
              <a:t>meglio</a:t>
            </a:r>
            <a:r>
              <a:rPr lang="en-US" sz="1800" b="0" strike="noStrike" spc="-1" dirty="0"/>
              <a:t> non </a:t>
            </a:r>
            <a:r>
              <a:rPr lang="en-US" sz="1800" b="0" strike="noStrike" spc="-1" dirty="0" err="1"/>
              <a:t>fidarsi</a:t>
            </a:r>
            <a:endParaRPr lang="en-US" sz="1800" b="0" strike="noStrike" spc="-1" dirty="0"/>
          </a:p>
          <a:p>
            <a:pPr marL="206640" algn="just"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/>
              <a:t>2- Valuta le </a:t>
            </a:r>
            <a:r>
              <a:rPr lang="en-US" sz="1800" b="1" strike="noStrike" spc="-1" dirty="0" err="1"/>
              <a:t>offerte</a:t>
            </a:r>
            <a:r>
              <a:rPr lang="en-US" sz="1800" b="1" strike="noStrike" spc="-1" dirty="0"/>
              <a:t>:</a:t>
            </a:r>
            <a:endParaRPr lang="en-US" sz="1800" b="0" strike="noStrike" spc="-1" dirty="0"/>
          </a:p>
          <a:p>
            <a:pPr marL="620640" lvl="1" algn="just">
              <a:spcBef>
                <a:spcPts val="499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800" b="0" strike="noStrike" spc="-1" dirty="0" err="1"/>
              <a:t>Diffida</a:t>
            </a:r>
            <a:r>
              <a:rPr lang="en-US" sz="1800" b="0" strike="noStrike" spc="-1" dirty="0"/>
              <a:t> di </a:t>
            </a:r>
            <a:r>
              <a:rPr lang="en-US" sz="1800" b="0" strike="noStrike" spc="-1" dirty="0" err="1"/>
              <a:t>prezzi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esageratamente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bassi</a:t>
            </a:r>
            <a:r>
              <a:rPr lang="en-US" sz="1800" b="0" strike="noStrike" spc="-1" dirty="0"/>
              <a:t> rispetto al </a:t>
            </a:r>
            <a:r>
              <a:rPr lang="en-US" sz="1800" b="0" strike="noStrike" spc="-1" dirty="0" err="1"/>
              <a:t>valore</a:t>
            </a:r>
            <a:r>
              <a:rPr lang="en-US" sz="1800" b="0" strike="noStrike" spc="-1" dirty="0"/>
              <a:t> di </a:t>
            </a:r>
            <a:r>
              <a:rPr lang="en-US" sz="1800" b="0" strike="noStrike" spc="-1" dirty="0" err="1"/>
              <a:t>mercato</a:t>
            </a:r>
            <a:r>
              <a:rPr lang="en-US" sz="1800" b="0" strike="noStrike" spc="-1" dirty="0"/>
              <a:t> del </a:t>
            </a:r>
            <a:r>
              <a:rPr lang="en-US" sz="1800" b="0" strike="noStrike" spc="-1" dirty="0" err="1"/>
              <a:t>prodotto</a:t>
            </a:r>
            <a:r>
              <a:rPr lang="en-US" sz="1800" b="0" strike="noStrike" spc="-1" dirty="0"/>
              <a:t>. </a:t>
            </a:r>
            <a:r>
              <a:rPr lang="en-US" sz="1800" b="0" strike="noStrike" spc="-1" dirty="0" err="1"/>
              <a:t>Potrebbe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trattarsi</a:t>
            </a:r>
            <a:r>
              <a:rPr lang="en-US" sz="1800" b="0" strike="noStrike" spc="-1" dirty="0"/>
              <a:t> di un </a:t>
            </a:r>
            <a:r>
              <a:rPr lang="en-US" sz="1800" b="0" strike="noStrike" spc="-1" dirty="0" err="1"/>
              <a:t>prodotto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falso</a:t>
            </a:r>
            <a:r>
              <a:rPr lang="en-US" sz="1800" b="0" strike="noStrike" spc="-1" dirty="0"/>
              <a:t> o di </a:t>
            </a:r>
            <a:r>
              <a:rPr lang="en-US" sz="1800" b="0" strike="noStrike" spc="-1" dirty="0" err="1"/>
              <a:t>una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truffa</a:t>
            </a:r>
            <a:endParaRPr lang="en-US" sz="1800" b="0" strike="noStrike" spc="-1" dirty="0"/>
          </a:p>
          <a:p>
            <a:pPr marL="620640" lvl="1" algn="just">
              <a:spcBef>
                <a:spcPts val="499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800" b="0" strike="noStrike" spc="-1" dirty="0" err="1"/>
              <a:t>L'annuncio</a:t>
            </a:r>
            <a:r>
              <a:rPr lang="en-US" sz="1800" b="0" strike="noStrike" spc="-1" dirty="0"/>
              <a:t> di </a:t>
            </a:r>
            <a:r>
              <a:rPr lang="en-US" sz="1800" b="0" strike="noStrike" spc="-1" dirty="0" err="1"/>
              <a:t>vendita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deve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essere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completo</a:t>
            </a:r>
            <a:r>
              <a:rPr lang="en-US" sz="1800" b="0" strike="noStrike" spc="-1" dirty="0"/>
              <a:t> e </a:t>
            </a:r>
            <a:r>
              <a:rPr lang="en-US" sz="1800" b="0" strike="noStrike" spc="-1" dirty="0" err="1"/>
              <a:t>descrivere</a:t>
            </a:r>
            <a:r>
              <a:rPr lang="en-US" sz="1800" b="0" strike="noStrike" spc="-1" dirty="0"/>
              <a:t> bene </a:t>
            </a:r>
            <a:r>
              <a:rPr lang="en-US" sz="1800" b="0" strike="noStrike" spc="-1" dirty="0" err="1"/>
              <a:t>l'articolo</a:t>
            </a:r>
            <a:r>
              <a:rPr lang="en-US" sz="1800" b="0" strike="noStrike" spc="-1" dirty="0"/>
              <a:t>. Un </a:t>
            </a:r>
            <a:r>
              <a:rPr lang="en-US" sz="1800" b="0" strike="noStrike" spc="-1" dirty="0" err="1"/>
              <a:t>servizio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clienti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che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risponde</a:t>
            </a:r>
            <a:r>
              <a:rPr lang="en-US" sz="1800" b="0" strike="noStrike" spc="-1" dirty="0"/>
              <a:t> </a:t>
            </a:r>
            <a:r>
              <a:rPr lang="en-US" sz="1800" b="0" strike="noStrike" spc="-1" dirty="0" err="1"/>
              <a:t>prontamente</a:t>
            </a:r>
            <a:r>
              <a:rPr lang="en-US" sz="1800" b="0" strike="noStrike" spc="-1" dirty="0"/>
              <a:t> alle </a:t>
            </a:r>
            <a:r>
              <a:rPr lang="en-US" sz="1800" b="0" strike="noStrike" spc="-1" dirty="0" err="1"/>
              <a:t>domande</a:t>
            </a:r>
            <a:r>
              <a:rPr lang="en-US" sz="1800" b="0" strike="noStrike" spc="-1" dirty="0"/>
              <a:t> è un buon segno di </a:t>
            </a:r>
            <a:r>
              <a:rPr lang="en-US" sz="1800" b="0" strike="noStrike" spc="-1" dirty="0" err="1"/>
              <a:t>affidabilità</a:t>
            </a:r>
            <a:endParaRPr lang="en-US" sz="1800" b="0" strike="noStrike" spc="-1" dirty="0"/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1300" b="0" strike="noStrike" spc="-1" dirty="0"/>
          </a:p>
        </p:txBody>
      </p:sp>
      <p:sp>
        <p:nvSpPr>
          <p:cNvPr id="267" name="PlaceHolder 2"/>
          <p:cNvSpPr>
            <a:spLocks noGrp="1"/>
          </p:cNvSpPr>
          <p:nvPr>
            <p:ph type="ftr" idx="24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BA61F5E-4C1E-4345-9EF5-DF6887923C63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5" name="Rectangle 274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Rectangle 28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Prima di </a:t>
            </a: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Pagare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Controlla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Condizioni</a:t>
            </a:r>
            <a:endParaRPr lang="en-US" sz="42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9440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0" strike="noStrike" spc="-1" dirty="0" err="1"/>
              <a:t>Leggere</a:t>
            </a:r>
            <a:r>
              <a:rPr lang="en-US" sz="1700" b="0" strike="noStrike" spc="-1" dirty="0"/>
              <a:t> le "</a:t>
            </a:r>
            <a:r>
              <a:rPr lang="en-US" sz="1700" b="0" strike="noStrike" spc="-1" dirty="0" err="1"/>
              <a:t>scritte</a:t>
            </a:r>
            <a:r>
              <a:rPr lang="en-US" sz="1700" b="0" strike="noStrike" spc="-1" dirty="0"/>
              <a:t> in piccolo" è </a:t>
            </a:r>
            <a:r>
              <a:rPr lang="en-US" sz="1700" b="0" strike="noStrike" spc="-1" dirty="0" err="1"/>
              <a:t>essenziale</a:t>
            </a:r>
            <a:r>
              <a:rPr lang="en-US" sz="1700" b="0" strike="noStrike" spc="-1" dirty="0"/>
              <a:t> per </a:t>
            </a:r>
            <a:r>
              <a:rPr lang="en-US" sz="1700" b="0" strike="noStrike" spc="-1" dirty="0" err="1"/>
              <a:t>conoscere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propri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diritti</a:t>
            </a:r>
            <a:r>
              <a:rPr lang="en-US" sz="1700" b="0" strike="noStrike" spc="-1" dirty="0"/>
              <a:t> e </a:t>
            </a:r>
            <a:r>
              <a:rPr lang="en-US" sz="1700" b="0" strike="noStrike" spc="-1" dirty="0" err="1"/>
              <a:t>doveri</a:t>
            </a:r>
            <a:endParaRPr lang="en-US" sz="1700" b="0" strike="noStrike" spc="-1" dirty="0"/>
          </a:p>
          <a:p>
            <a:pPr marL="19440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 err="1"/>
              <a:t>Condizioni</a:t>
            </a:r>
            <a:r>
              <a:rPr lang="en-US" sz="1700" b="1" strike="noStrike" spc="-1" dirty="0"/>
              <a:t> di </a:t>
            </a:r>
            <a:r>
              <a:rPr lang="en-US" sz="1700" b="1" strike="noStrike" spc="-1" dirty="0" err="1"/>
              <a:t>vendita</a:t>
            </a:r>
            <a:r>
              <a:rPr lang="en-US" sz="1700" b="1" strike="noStrike" spc="-1" dirty="0"/>
              <a:t>: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Controlla</a:t>
            </a:r>
            <a:r>
              <a:rPr lang="en-US" sz="1700" b="0" strike="noStrike" spc="-1" dirty="0"/>
              <a:t> sempre le </a:t>
            </a:r>
            <a:r>
              <a:rPr lang="en-US" sz="1700" b="0" strike="noStrike" spc="-1" dirty="0" err="1"/>
              <a:t>regole</a:t>
            </a:r>
            <a:r>
              <a:rPr lang="en-US" sz="1700" b="0" strike="noStrike" spc="-1" dirty="0"/>
              <a:t> del </a:t>
            </a:r>
            <a:r>
              <a:rPr lang="en-US" sz="1700" b="0" strike="noStrike" spc="-1" dirty="0" err="1"/>
              <a:t>negozio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incluse</a:t>
            </a:r>
            <a:r>
              <a:rPr lang="en-US" sz="1700" b="0" strike="noStrike" spc="-1" dirty="0"/>
              <a:t> le procedure per la </a:t>
            </a:r>
            <a:r>
              <a:rPr lang="en-US" sz="1700" b="0" strike="noStrike" spc="-1" dirty="0" err="1"/>
              <a:t>restituzione</a:t>
            </a:r>
            <a:r>
              <a:rPr lang="en-US" sz="1700" b="0" strike="noStrike" spc="-1" dirty="0"/>
              <a:t>.</a:t>
            </a:r>
          </a:p>
          <a:p>
            <a:pPr marL="19440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 err="1"/>
              <a:t>Diritto</a:t>
            </a:r>
            <a:r>
              <a:rPr lang="en-US" sz="1700" b="1" strike="noStrike" spc="-1" dirty="0"/>
              <a:t> di </a:t>
            </a:r>
            <a:r>
              <a:rPr lang="en-US" sz="1700" b="1" strike="noStrike" spc="-1" dirty="0" err="1"/>
              <a:t>recesso</a:t>
            </a:r>
            <a:r>
              <a:rPr lang="en-US" sz="1700" b="1" strike="noStrike" spc="-1" dirty="0"/>
              <a:t>:</a:t>
            </a:r>
            <a:r>
              <a:rPr lang="en-US" sz="1700" b="0" strike="noStrike" spc="-1" dirty="0"/>
              <a:t> La </a:t>
            </a:r>
            <a:r>
              <a:rPr lang="en-US" sz="1700" b="0" strike="noStrike" spc="-1" dirty="0" err="1"/>
              <a:t>legge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prevede</a:t>
            </a:r>
            <a:r>
              <a:rPr lang="en-US" sz="1700" b="0" strike="noStrike" spc="-1" dirty="0"/>
              <a:t> il </a:t>
            </a:r>
            <a:r>
              <a:rPr lang="en-US" sz="1700" b="0" strike="noStrike" spc="-1" dirty="0" err="1"/>
              <a:t>diritto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cambiare</a:t>
            </a:r>
            <a:r>
              <a:rPr lang="en-US" sz="1700" b="0" strike="noStrike" spc="-1" dirty="0"/>
              <a:t> idea e </a:t>
            </a:r>
            <a:r>
              <a:rPr lang="en-US" sz="1700" b="0" strike="noStrike" spc="-1" dirty="0" err="1"/>
              <a:t>restituire</a:t>
            </a:r>
            <a:r>
              <a:rPr lang="en-US" sz="1700" b="0" strike="noStrike" spc="-1" dirty="0"/>
              <a:t> il </a:t>
            </a:r>
            <a:r>
              <a:rPr lang="en-US" sz="1700" b="0" strike="noStrike" spc="-1" dirty="0" err="1"/>
              <a:t>prodotto</a:t>
            </a:r>
            <a:r>
              <a:rPr lang="en-US" sz="1700" b="0" strike="noStrike" spc="-1" dirty="0"/>
              <a:t>. Il </a:t>
            </a:r>
            <a:r>
              <a:rPr lang="en-US" sz="1700" b="0" strike="noStrike" spc="-1" dirty="0" err="1"/>
              <a:t>sito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deve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spiegare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chiaramente</a:t>
            </a:r>
            <a:r>
              <a:rPr lang="en-US" sz="1700" b="0" strike="noStrike" spc="-1" dirty="0"/>
              <a:t> come e </a:t>
            </a:r>
            <a:r>
              <a:rPr lang="en-US" sz="1700" b="0" strike="noStrike" spc="-1" dirty="0" err="1"/>
              <a:t>quando</a:t>
            </a:r>
            <a:r>
              <a:rPr lang="en-US" sz="1700" b="0" strike="noStrike" spc="-1" dirty="0"/>
              <a:t> è </a:t>
            </a:r>
            <a:r>
              <a:rPr lang="en-US" sz="1700" b="0" strike="noStrike" spc="-1" dirty="0" err="1"/>
              <a:t>possibile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farlo</a:t>
            </a:r>
            <a:endParaRPr lang="en-US" sz="1700" b="0" strike="noStrike" spc="-1" dirty="0"/>
          </a:p>
          <a:p>
            <a:pPr marL="19440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Tempi di </a:t>
            </a:r>
            <a:r>
              <a:rPr lang="en-US" sz="1700" b="1" strike="noStrike" spc="-1" dirty="0" err="1"/>
              <a:t>consegna</a:t>
            </a:r>
            <a:r>
              <a:rPr lang="en-US" sz="1700" b="1" strike="noStrike" spc="-1" dirty="0"/>
              <a:t>:</a:t>
            </a:r>
            <a:r>
              <a:rPr lang="en-US" sz="1700" b="0" strike="noStrike" spc="-1" dirty="0"/>
              <a:t> Il </a:t>
            </a:r>
            <a:r>
              <a:rPr lang="en-US" sz="1700" b="0" strike="noStrike" spc="-1" dirty="0" err="1"/>
              <a:t>venditore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deve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impegnarsi</a:t>
            </a:r>
            <a:r>
              <a:rPr lang="en-US" sz="1700" b="0" strike="noStrike" spc="-1" dirty="0"/>
              <a:t> a </a:t>
            </a:r>
            <a:r>
              <a:rPr lang="en-US" sz="1700" b="0" strike="noStrike" spc="-1" dirty="0" err="1"/>
              <a:t>consegnare</a:t>
            </a:r>
            <a:r>
              <a:rPr lang="en-US" sz="1700" b="0" strike="noStrike" spc="-1" dirty="0"/>
              <a:t> il </a:t>
            </a:r>
            <a:r>
              <a:rPr lang="en-US" sz="1700" b="0" strike="noStrike" spc="-1" dirty="0" err="1"/>
              <a:t>prodotto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entro</a:t>
            </a:r>
            <a:r>
              <a:rPr lang="en-US" sz="1700" b="0" strike="noStrike" spc="-1" dirty="0"/>
              <a:t> un </a:t>
            </a:r>
            <a:r>
              <a:rPr lang="en-US" sz="1700" b="0" strike="noStrike" spc="-1" dirty="0" err="1"/>
              <a:t>termine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preciso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che</a:t>
            </a:r>
            <a:r>
              <a:rPr lang="en-US" sz="1700" b="0" strike="noStrike" spc="-1" dirty="0"/>
              <a:t> per </a:t>
            </a:r>
            <a:r>
              <a:rPr lang="en-US" sz="1700" b="0" strike="noStrike" spc="-1" dirty="0" err="1"/>
              <a:t>legge</a:t>
            </a:r>
            <a:r>
              <a:rPr lang="en-US" sz="1700" b="0" strike="noStrike" spc="-1" dirty="0"/>
              <a:t> non </a:t>
            </a:r>
            <a:r>
              <a:rPr lang="en-US" sz="1700" b="0" strike="noStrike" spc="-1" dirty="0" err="1"/>
              <a:t>può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superare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i</a:t>
            </a:r>
            <a:r>
              <a:rPr lang="en-US" sz="1700" b="0" strike="noStrike" spc="-1" dirty="0"/>
              <a:t> </a:t>
            </a:r>
            <a:r>
              <a:rPr lang="en-US" sz="1700" b="1" strike="noStrike" spc="-1" dirty="0"/>
              <a:t>30 </a:t>
            </a:r>
            <a:r>
              <a:rPr lang="en-US" sz="1700" b="1" strike="noStrike" spc="-1" dirty="0" err="1"/>
              <a:t>giorni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dall'acquisto</a:t>
            </a:r>
            <a:r>
              <a:rPr lang="en-US" sz="1700" b="0" strike="noStrike" spc="-1" dirty="0"/>
              <a:t> </a:t>
            </a:r>
          </a:p>
          <a:p>
            <a:pPr marL="194400" algn="just">
              <a:spcBef>
                <a:spcPts val="1001"/>
              </a:spcBef>
              <a:buClr>
                <a:srgbClr val="000000"/>
              </a:buClr>
            </a:pPr>
            <a:r>
              <a:rPr lang="en-US" sz="1700" b="1" strike="noStrike" spc="-1" dirty="0"/>
              <a:t>Costi </a:t>
            </a:r>
            <a:r>
              <a:rPr lang="en-US" sz="1700" b="1" strike="noStrike" spc="-1" dirty="0" err="1"/>
              <a:t>nascosti</a:t>
            </a:r>
            <a:r>
              <a:rPr lang="en-US" sz="1700" b="1" strike="noStrike" spc="-1" dirty="0"/>
              <a:t>:</a:t>
            </a:r>
            <a:r>
              <a:rPr lang="en-US" sz="1700" b="0" strike="noStrike" spc="-1" dirty="0"/>
              <a:t> Se </a:t>
            </a:r>
            <a:r>
              <a:rPr lang="en-US" sz="1700" b="0" strike="noStrike" spc="-1" dirty="0" err="1"/>
              <a:t>acquisti</a:t>
            </a:r>
            <a:r>
              <a:rPr lang="en-US" sz="1700" b="0" strike="noStrike" spc="-1" dirty="0"/>
              <a:t> da un </a:t>
            </a:r>
            <a:r>
              <a:rPr lang="en-US" sz="1700" b="0" strike="noStrike" spc="-1" dirty="0" err="1"/>
              <a:t>sito</a:t>
            </a:r>
            <a:r>
              <a:rPr lang="en-US" sz="1700" b="0" strike="noStrike" spc="-1" dirty="0"/>
              <a:t> estero (</a:t>
            </a:r>
            <a:r>
              <a:rPr lang="en-US" sz="1700" b="0" strike="noStrike" spc="-1" dirty="0" err="1"/>
              <a:t>fuori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dall'Unione</a:t>
            </a:r>
            <a:r>
              <a:rPr lang="en-US" sz="1700" b="0" strike="noStrike" spc="-1" dirty="0"/>
              <a:t> Europea), </a:t>
            </a:r>
            <a:r>
              <a:rPr lang="en-US" sz="1700" b="0" strike="noStrike" spc="-1" dirty="0" err="1"/>
              <a:t>fai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attenzione</a:t>
            </a:r>
            <a:r>
              <a:rPr lang="en-US" sz="1700" b="0" strike="noStrike" spc="-1" dirty="0"/>
              <a:t> alle </a:t>
            </a:r>
            <a:r>
              <a:rPr lang="en-US" sz="1700" b="0" strike="noStrike" spc="-1" dirty="0" err="1"/>
              <a:t>possibili</a:t>
            </a:r>
            <a:r>
              <a:rPr lang="en-US" sz="1700" b="0" strike="noStrike" spc="-1" dirty="0"/>
              <a:t> </a:t>
            </a:r>
            <a:r>
              <a:rPr lang="en-US" sz="1700" b="1" strike="noStrike" spc="-1" dirty="0"/>
              <a:t>tasse </a:t>
            </a:r>
            <a:r>
              <a:rPr lang="en-US" sz="1700" b="1" strike="noStrike" spc="-1" dirty="0" err="1"/>
              <a:t>doganali</a:t>
            </a:r>
            <a:r>
              <a:rPr lang="en-US" sz="1700" b="0" strike="noStrike" spc="-1" dirty="0"/>
              <a:t>, </a:t>
            </a:r>
            <a:r>
              <a:rPr lang="en-US" sz="1700" b="0" strike="noStrike" spc="-1" dirty="0" err="1"/>
              <a:t>che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si</a:t>
            </a:r>
            <a:r>
              <a:rPr lang="en-US" sz="1700" b="0" strike="noStrike" spc="-1" dirty="0"/>
              <a:t> </a:t>
            </a:r>
            <a:r>
              <a:rPr lang="en-US" sz="1700" b="0" strike="noStrike" spc="-1" dirty="0" err="1"/>
              <a:t>aggiungono</a:t>
            </a:r>
            <a:r>
              <a:rPr lang="en-US" sz="1700" b="0" strike="noStrike" spc="-1" dirty="0"/>
              <a:t> al </a:t>
            </a:r>
            <a:r>
              <a:rPr lang="en-US" sz="1700" b="0" strike="noStrike" spc="-1" dirty="0" err="1"/>
              <a:t>prezzo</a:t>
            </a:r>
            <a:r>
              <a:rPr lang="en-US" sz="1700" b="0" strike="noStrike" spc="-1" dirty="0"/>
              <a:t> del </a:t>
            </a:r>
            <a:r>
              <a:rPr lang="en-US" sz="1700" b="0" strike="noStrike" spc="-1" dirty="0" err="1"/>
              <a:t>prodotto</a:t>
            </a:r>
            <a:r>
              <a:rPr lang="en-US" sz="1700" b="0" strike="noStrike" spc="-1" dirty="0"/>
              <a:t> e alle </a:t>
            </a:r>
            <a:r>
              <a:rPr lang="en-US" sz="1700" b="0" strike="noStrike" spc="-1" dirty="0" err="1"/>
              <a:t>spese</a:t>
            </a:r>
            <a:r>
              <a:rPr lang="en-US" sz="1700" b="0" strike="noStrike" spc="-1" dirty="0"/>
              <a:t> di </a:t>
            </a:r>
            <a:r>
              <a:rPr lang="en-US" sz="1700" b="0" strike="noStrike" spc="-1" dirty="0" err="1"/>
              <a:t>spedizione</a:t>
            </a:r>
            <a:endParaRPr lang="en-US" sz="1700" b="0" strike="noStrike" spc="-1" dirty="0"/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1700" b="0" strike="noStrike" spc="-1" dirty="0"/>
          </a:p>
        </p:txBody>
      </p:sp>
      <p:sp>
        <p:nvSpPr>
          <p:cNvPr id="270" name="PlaceHolder 3"/>
          <p:cNvSpPr>
            <a:spLocks noGrp="1"/>
          </p:cNvSpPr>
          <p:nvPr>
            <p:ph type="ftr" idx="25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23F6C2-475F-4AD2-B0AF-C10CE4D44418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8" name="Rectangle 27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54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Come </a:t>
            </a:r>
            <a:r>
              <a:rPr lang="en-US" sz="54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Pagare</a:t>
            </a:r>
            <a:r>
              <a:rPr lang="en-US" sz="54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54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Sicurezza</a:t>
            </a:r>
            <a:endParaRPr lang="en-US" sz="54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3040" algn="just">
              <a:spcBef>
                <a:spcPts val="1001"/>
              </a:spcBef>
              <a:buClr>
                <a:srgbClr val="000000"/>
              </a:buClr>
            </a:pPr>
            <a:r>
              <a:rPr lang="en-US" sz="1400" b="0" strike="noStrike" spc="-1" dirty="0"/>
              <a:t>La </a:t>
            </a:r>
            <a:r>
              <a:rPr lang="en-US" sz="1400" b="0" strike="noStrike" spc="-1" dirty="0" err="1"/>
              <a:t>scelta</a:t>
            </a:r>
            <a:r>
              <a:rPr lang="en-US" sz="1400" b="0" strike="noStrike" spc="-1" dirty="0"/>
              <a:t> del </a:t>
            </a:r>
            <a:r>
              <a:rPr lang="en-US" sz="1400" b="0" strike="noStrike" spc="-1" dirty="0" err="1"/>
              <a:t>metodo</a:t>
            </a:r>
            <a:r>
              <a:rPr lang="en-US" sz="1400" b="0" strike="noStrike" spc="-1" dirty="0"/>
              <a:t> di </a:t>
            </a:r>
            <a:r>
              <a:rPr lang="en-US" sz="1400" b="0" strike="noStrike" spc="-1" dirty="0" err="1"/>
              <a:t>pagamento</a:t>
            </a:r>
            <a:r>
              <a:rPr lang="en-US" sz="1400" b="0" strike="noStrike" spc="-1" dirty="0"/>
              <a:t> è uno </a:t>
            </a:r>
            <a:r>
              <a:rPr lang="en-US" sz="1400" b="0" strike="noStrike" spc="-1" dirty="0" err="1"/>
              <a:t>dei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momenti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più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delicati</a:t>
            </a:r>
            <a:r>
              <a:rPr lang="en-US" sz="1400" b="0" strike="noStrike" spc="-1" dirty="0"/>
              <a:t>. </a:t>
            </a:r>
            <a:r>
              <a:rPr lang="en-US" sz="1400" b="0" strike="noStrike" spc="-1" dirty="0" err="1"/>
              <a:t>Privilegia</a:t>
            </a:r>
            <a:r>
              <a:rPr lang="en-US" sz="1400" b="0" strike="noStrike" spc="-1" dirty="0"/>
              <a:t> sempre le </a:t>
            </a:r>
            <a:r>
              <a:rPr lang="en-US" sz="1400" b="0" strike="noStrike" spc="-1" dirty="0" err="1"/>
              <a:t>opzioni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più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sicure</a:t>
            </a:r>
            <a:r>
              <a:rPr lang="en-US" sz="1400" b="0" strike="noStrike" spc="-1" dirty="0"/>
              <a:t> </a:t>
            </a:r>
          </a:p>
          <a:p>
            <a:pPr marL="203040" algn="just">
              <a:spcBef>
                <a:spcPts val="1001"/>
              </a:spcBef>
              <a:buClr>
                <a:srgbClr val="000000"/>
              </a:buClr>
            </a:pPr>
            <a:r>
              <a:rPr lang="en-US" sz="1400" b="1" strike="noStrike" spc="-1" dirty="0"/>
              <a:t>Metodi di </a:t>
            </a:r>
            <a:r>
              <a:rPr lang="en-US" sz="1400" b="1" strike="noStrike" spc="-1" dirty="0" err="1"/>
              <a:t>pagamento</a:t>
            </a:r>
            <a:r>
              <a:rPr lang="en-US" sz="1400" b="1" strike="noStrike" spc="-1" dirty="0"/>
              <a:t> </a:t>
            </a:r>
            <a:r>
              <a:rPr lang="en-US" sz="1400" b="1" strike="noStrike" spc="-1" dirty="0" err="1"/>
              <a:t>consigliati</a:t>
            </a:r>
            <a:r>
              <a:rPr lang="en-US" sz="1400" b="1" strike="noStrike" spc="-1" dirty="0"/>
              <a:t>:</a:t>
            </a:r>
            <a:endParaRPr lang="en-US" sz="1400" b="0" strike="noStrike" spc="-1" dirty="0"/>
          </a:p>
          <a:p>
            <a:pPr marL="203040" algn="just">
              <a:spcBef>
                <a:spcPts val="1001"/>
              </a:spcBef>
              <a:buClr>
                <a:srgbClr val="000000"/>
              </a:buClr>
            </a:pPr>
            <a:r>
              <a:rPr lang="en-US" sz="1400" b="1" strike="noStrike" spc="-1" dirty="0"/>
              <a:t>Carte di </a:t>
            </a:r>
            <a:r>
              <a:rPr lang="en-US" sz="1400" b="1" strike="noStrike" spc="-1" dirty="0" err="1"/>
              <a:t>credito</a:t>
            </a:r>
            <a:r>
              <a:rPr lang="en-US" sz="1400" b="1" strike="noStrike" spc="-1" dirty="0"/>
              <a:t> </a:t>
            </a:r>
            <a:r>
              <a:rPr lang="en-US" sz="1400" b="1" strike="noStrike" spc="-1" dirty="0" err="1"/>
              <a:t>prepagate</a:t>
            </a:r>
            <a:r>
              <a:rPr lang="en-US" sz="1400" b="1" strike="noStrike" spc="-1" dirty="0"/>
              <a:t>: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Carichi</a:t>
            </a:r>
            <a:r>
              <a:rPr lang="en-US" sz="1400" b="0" strike="noStrike" spc="-1" dirty="0"/>
              <a:t> solo </a:t>
            </a:r>
            <a:r>
              <a:rPr lang="en-US" sz="1400" b="0" strike="noStrike" spc="-1" dirty="0" err="1"/>
              <a:t>l'importo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che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ti</a:t>
            </a:r>
            <a:r>
              <a:rPr lang="en-US" sz="1400" b="0" strike="noStrike" spc="-1" dirty="0"/>
              <a:t> serve per </a:t>
            </a:r>
            <a:r>
              <a:rPr lang="en-US" sz="1400" b="0" strike="noStrike" spc="-1" dirty="0" err="1"/>
              <a:t>l'acquisto</a:t>
            </a:r>
            <a:r>
              <a:rPr lang="en-US" sz="1400" b="0" strike="noStrike" spc="-1" dirty="0"/>
              <a:t>. In </a:t>
            </a:r>
            <a:r>
              <a:rPr lang="en-US" sz="1400" b="0" strike="noStrike" spc="-1" dirty="0" err="1"/>
              <a:t>caso</a:t>
            </a:r>
            <a:r>
              <a:rPr lang="en-US" sz="1400" b="0" strike="noStrike" spc="-1" dirty="0"/>
              <a:t> di </a:t>
            </a:r>
            <a:r>
              <a:rPr lang="en-US" sz="1400" b="0" strike="noStrike" spc="-1" dirty="0" err="1"/>
              <a:t>frode</a:t>
            </a:r>
            <a:r>
              <a:rPr lang="en-US" sz="1400" b="0" strike="noStrike" spc="-1" dirty="0"/>
              <a:t>, il </a:t>
            </a:r>
            <a:r>
              <a:rPr lang="en-US" sz="1400" b="0" strike="noStrike" spc="-1" dirty="0" err="1"/>
              <a:t>rischio</a:t>
            </a:r>
            <a:r>
              <a:rPr lang="en-US" sz="1400" b="0" strike="noStrike" spc="-1" dirty="0"/>
              <a:t> è </a:t>
            </a:r>
            <a:r>
              <a:rPr lang="en-US" sz="1400" b="0" strike="noStrike" spc="-1" dirty="0" err="1"/>
              <a:t>limitato</a:t>
            </a:r>
            <a:r>
              <a:rPr lang="en-US" sz="1400" b="0" strike="noStrike" spc="-1" dirty="0"/>
              <a:t> alla somma </a:t>
            </a:r>
            <a:r>
              <a:rPr lang="en-US" sz="1400" b="0" strike="noStrike" spc="-1" dirty="0" err="1"/>
              <a:t>presente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sulla</a:t>
            </a:r>
            <a:r>
              <a:rPr lang="en-US" sz="1400" b="0" strike="noStrike" spc="-1" dirty="0"/>
              <a:t> carta</a:t>
            </a:r>
          </a:p>
          <a:p>
            <a:pPr marL="203040" algn="just">
              <a:spcBef>
                <a:spcPts val="1001"/>
              </a:spcBef>
              <a:buClr>
                <a:srgbClr val="000000"/>
              </a:buClr>
            </a:pPr>
            <a:r>
              <a:rPr lang="en-US" sz="1400" b="1" strike="noStrike" spc="-1" dirty="0"/>
              <a:t>Conti online (es. PayPal):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Funzionano</a:t>
            </a:r>
            <a:r>
              <a:rPr lang="en-US" sz="1400" b="0" strike="noStrike" spc="-1" dirty="0"/>
              <a:t> come un </a:t>
            </a:r>
            <a:r>
              <a:rPr lang="en-US" sz="1400" b="0" strike="noStrike" spc="-1" dirty="0" err="1"/>
              <a:t>intermediario</a:t>
            </a:r>
            <a:r>
              <a:rPr lang="en-US" sz="1400" b="0" strike="noStrike" spc="-1" dirty="0"/>
              <a:t>. Il </a:t>
            </a:r>
            <a:r>
              <a:rPr lang="en-US" sz="1400" b="0" strike="noStrike" spc="-1" dirty="0" err="1"/>
              <a:t>venditore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riceve</a:t>
            </a:r>
            <a:r>
              <a:rPr lang="en-US" sz="1400" b="0" strike="noStrike" spc="-1" dirty="0"/>
              <a:t> il </a:t>
            </a:r>
            <a:r>
              <a:rPr lang="en-US" sz="1400" b="0" strike="noStrike" spc="-1" dirty="0" err="1"/>
              <a:t>pagamento</a:t>
            </a:r>
            <a:r>
              <a:rPr lang="en-US" sz="1400" b="0" strike="noStrike" spc="-1" dirty="0"/>
              <a:t> da PayPal, ma non </a:t>
            </a:r>
            <a:r>
              <a:rPr lang="en-US" sz="1400" b="0" strike="noStrike" spc="-1" dirty="0" err="1"/>
              <a:t>vede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mai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dati</a:t>
            </a:r>
            <a:r>
              <a:rPr lang="en-US" sz="1400" b="0" strike="noStrike" spc="-1" dirty="0"/>
              <a:t> della </a:t>
            </a:r>
            <a:r>
              <a:rPr lang="en-US" sz="1400" b="0" strike="noStrike" spc="-1" dirty="0" err="1"/>
              <a:t>tua</a:t>
            </a:r>
            <a:r>
              <a:rPr lang="en-US" sz="1400" b="0" strike="noStrike" spc="-1" dirty="0"/>
              <a:t> carta o del </a:t>
            </a:r>
            <a:r>
              <a:rPr lang="en-US" sz="1400" b="0" strike="noStrike" spc="-1" dirty="0" err="1"/>
              <a:t>tuo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conto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corrente</a:t>
            </a:r>
            <a:endParaRPr lang="en-US" sz="1400" b="0" strike="noStrike" spc="-1" dirty="0"/>
          </a:p>
          <a:p>
            <a:pPr marL="203040" algn="just">
              <a:spcBef>
                <a:spcPts val="1001"/>
              </a:spcBef>
              <a:buClr>
                <a:srgbClr val="000000"/>
              </a:buClr>
            </a:pPr>
            <a:r>
              <a:rPr lang="en-US" sz="1400" b="1" strike="noStrike" spc="-1" dirty="0" err="1"/>
              <a:t>Contrassegno</a:t>
            </a:r>
            <a:r>
              <a:rPr lang="en-US" sz="1400" b="1" strike="noStrike" spc="-1" dirty="0"/>
              <a:t>: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Paghi</a:t>
            </a:r>
            <a:r>
              <a:rPr lang="en-US" sz="1400" b="0" strike="noStrike" spc="-1" dirty="0"/>
              <a:t> in </a:t>
            </a:r>
            <a:r>
              <a:rPr lang="en-US" sz="1400" b="0" strike="noStrike" spc="-1" dirty="0" err="1"/>
              <a:t>contanti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direttamente</a:t>
            </a:r>
            <a:r>
              <a:rPr lang="en-US" sz="1400" b="0" strike="noStrike" spc="-1" dirty="0"/>
              <a:t> al </a:t>
            </a:r>
            <a:r>
              <a:rPr lang="en-US" sz="1400" b="0" strike="noStrike" spc="-1" dirty="0" err="1"/>
              <a:t>corriere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quando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ti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consegna</a:t>
            </a:r>
            <a:r>
              <a:rPr lang="en-US" sz="1400" b="0" strike="noStrike" spc="-1" dirty="0"/>
              <a:t> il </a:t>
            </a:r>
            <a:r>
              <a:rPr lang="en-US" sz="1400" b="0" strike="noStrike" spc="-1" dirty="0" err="1"/>
              <a:t>pacco</a:t>
            </a:r>
            <a:r>
              <a:rPr lang="en-US" sz="1400" b="0" strike="noStrike" spc="-1" dirty="0"/>
              <a:t>. È </a:t>
            </a:r>
            <a:r>
              <a:rPr lang="en-US" sz="1400" b="0" strike="noStrike" spc="-1" dirty="0" err="1"/>
              <a:t>un'opzione</a:t>
            </a:r>
            <a:r>
              <a:rPr lang="en-US" sz="1400" b="0" strike="noStrike" spc="-1" dirty="0"/>
              <a:t> molto </a:t>
            </a:r>
            <a:r>
              <a:rPr lang="en-US" sz="1400" b="0" strike="noStrike" spc="-1" dirty="0" err="1"/>
              <a:t>sicura</a:t>
            </a:r>
            <a:r>
              <a:rPr lang="en-US" sz="1400" b="0" strike="noStrike" spc="-1" dirty="0"/>
              <a:t>, </a:t>
            </a:r>
            <a:r>
              <a:rPr lang="en-US" sz="1400" b="0" strike="noStrike" spc="-1" dirty="0" err="1"/>
              <a:t>anche</a:t>
            </a:r>
            <a:r>
              <a:rPr lang="en-US" sz="1400" b="0" strike="noStrike" spc="-1" dirty="0"/>
              <a:t> se </a:t>
            </a:r>
            <a:r>
              <a:rPr lang="en-US" sz="1400" b="0" strike="noStrike" spc="-1" dirty="0" err="1"/>
              <a:t>spesso</a:t>
            </a:r>
            <a:r>
              <a:rPr lang="en-US" sz="1400" b="0" strike="noStrike" spc="-1" dirty="0"/>
              <a:t> ha un </a:t>
            </a:r>
            <a:r>
              <a:rPr lang="en-US" sz="1400" b="0" strike="noStrike" spc="-1" dirty="0" err="1"/>
              <a:t>costo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aggiuntivo</a:t>
            </a:r>
            <a:endParaRPr lang="en-US" sz="1400" b="0" strike="noStrike" spc="-1" dirty="0"/>
          </a:p>
          <a:p>
            <a:pPr marL="203040" algn="just">
              <a:spcBef>
                <a:spcPts val="1001"/>
              </a:spcBef>
              <a:buClr>
                <a:srgbClr val="000000"/>
              </a:buClr>
            </a:pPr>
            <a:r>
              <a:rPr lang="en-US" sz="1400" b="1" strike="noStrike" spc="-1" dirty="0"/>
              <a:t>Un </a:t>
            </a:r>
            <a:r>
              <a:rPr lang="en-US" sz="1400" b="1" strike="noStrike" spc="-1" dirty="0" err="1"/>
              <a:t>consiglio</a:t>
            </a:r>
            <a:r>
              <a:rPr lang="en-US" sz="1400" b="1" strike="noStrike" spc="-1" dirty="0"/>
              <a:t> in </a:t>
            </a:r>
            <a:r>
              <a:rPr lang="en-US" sz="1400" b="1" strike="noStrike" spc="-1" dirty="0" err="1"/>
              <a:t>più</a:t>
            </a:r>
            <a:r>
              <a:rPr lang="en-US" sz="1400" b="1" strike="noStrike" spc="-1" dirty="0"/>
              <a:t>:</a:t>
            </a:r>
            <a:endParaRPr lang="en-US" sz="1400" b="0" strike="noStrike" spc="-1" dirty="0"/>
          </a:p>
          <a:p>
            <a:pPr marL="203040" algn="just">
              <a:spcBef>
                <a:spcPts val="1001"/>
              </a:spcBef>
              <a:buClr>
                <a:srgbClr val="000000"/>
              </a:buClr>
            </a:pPr>
            <a:r>
              <a:rPr lang="en-US" sz="1400" b="0" strike="noStrike" spc="-1" dirty="0" err="1"/>
              <a:t>Abilita</a:t>
            </a:r>
            <a:r>
              <a:rPr lang="en-US" sz="1400" b="0" strike="noStrike" spc="-1" dirty="0"/>
              <a:t> le </a:t>
            </a:r>
            <a:r>
              <a:rPr lang="en-US" sz="1400" b="1" strike="noStrike" spc="-1" dirty="0" err="1"/>
              <a:t>notifiche</a:t>
            </a:r>
            <a:r>
              <a:rPr lang="en-US" sz="1400" b="1" strike="noStrike" spc="-1" dirty="0"/>
              <a:t> via SMS o app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dalla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tua</a:t>
            </a:r>
            <a:r>
              <a:rPr lang="en-US" sz="1400" b="0" strike="noStrike" spc="-1" dirty="0"/>
              <a:t> banca per </a:t>
            </a:r>
            <a:r>
              <a:rPr lang="en-US" sz="1400" b="0" strike="noStrike" spc="-1" dirty="0" err="1"/>
              <a:t>essere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avvisato</a:t>
            </a:r>
            <a:r>
              <a:rPr lang="en-US" sz="1400" b="0" strike="noStrike" spc="-1" dirty="0"/>
              <a:t> in tempo </a:t>
            </a:r>
            <a:r>
              <a:rPr lang="en-US" sz="1400" b="0" strike="noStrike" spc="-1" dirty="0" err="1"/>
              <a:t>reale</a:t>
            </a:r>
            <a:r>
              <a:rPr lang="en-US" sz="1400" b="0" strike="noStrike" spc="-1" dirty="0"/>
              <a:t> di ogni </a:t>
            </a:r>
            <a:r>
              <a:rPr lang="en-US" sz="1400" b="0" strike="noStrike" spc="-1" dirty="0" err="1"/>
              <a:t>transazione</a:t>
            </a:r>
            <a:r>
              <a:rPr lang="en-US" sz="1400" b="0" strike="noStrike" spc="-1" dirty="0"/>
              <a:t>. In </a:t>
            </a:r>
            <a:r>
              <a:rPr lang="en-US" sz="1400" b="0" strike="noStrike" spc="-1" dirty="0" err="1"/>
              <a:t>questo</a:t>
            </a:r>
            <a:r>
              <a:rPr lang="en-US" sz="1400" b="0" strike="noStrike" spc="-1" dirty="0"/>
              <a:t> modo, </a:t>
            </a:r>
            <a:r>
              <a:rPr lang="en-US" sz="1400" b="0" strike="noStrike" spc="-1" dirty="0" err="1"/>
              <a:t>puoi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bloccare</a:t>
            </a:r>
            <a:r>
              <a:rPr lang="en-US" sz="1400" b="0" strike="noStrike" spc="-1" dirty="0"/>
              <a:t> subito </a:t>
            </a:r>
            <a:r>
              <a:rPr lang="en-US" sz="1400" b="0" strike="noStrike" spc="-1" dirty="0" err="1"/>
              <a:t>eventuali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pagamenti</a:t>
            </a:r>
            <a:r>
              <a:rPr lang="en-US" sz="1400" b="0" strike="noStrike" spc="-1" dirty="0"/>
              <a:t> non </a:t>
            </a:r>
            <a:r>
              <a:rPr lang="en-US" sz="1400" b="0" strike="noStrike" spc="-1" dirty="0" err="1"/>
              <a:t>autorizzati</a:t>
            </a:r>
            <a:endParaRPr lang="en-US" sz="1400" b="0" strike="noStrike" spc="-1" dirty="0"/>
          </a:p>
        </p:txBody>
      </p:sp>
      <p:sp>
        <p:nvSpPr>
          <p:cNvPr id="273" name="PlaceHolder 3"/>
          <p:cNvSpPr>
            <a:spLocks noGrp="1"/>
          </p:cNvSpPr>
          <p:nvPr>
            <p:ph type="ftr" idx="26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016E23C-3A75-4946-BCD9-5F1109D91CE7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1" name="Rectangle 280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Rectangle 28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Proteggi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Tuoi </a:t>
            </a: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Dispositivi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Tuoi Dati</a:t>
            </a:r>
            <a:endParaRPr lang="en-US" sz="42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09880" algn="just">
              <a:spcBef>
                <a:spcPts val="1001"/>
              </a:spcBef>
              <a:buClr>
                <a:srgbClr val="000000"/>
              </a:buClr>
            </a:pPr>
            <a:r>
              <a:rPr lang="en-US" sz="2000" b="0" strike="noStrike" spc="-1" dirty="0"/>
              <a:t>La </a:t>
            </a:r>
            <a:r>
              <a:rPr lang="en-US" sz="2000" b="0" strike="noStrike" spc="-1" dirty="0" err="1"/>
              <a:t>sicurezza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dipende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anche</a:t>
            </a:r>
            <a:r>
              <a:rPr lang="en-US" sz="2000" b="0" strike="noStrike" spc="-1" dirty="0"/>
              <a:t> da come </a:t>
            </a:r>
            <a:r>
              <a:rPr lang="en-US" sz="2000" b="0" strike="noStrike" spc="-1" dirty="0" err="1"/>
              <a:t>usi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tuoi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strumenti</a:t>
            </a:r>
            <a:r>
              <a:rPr lang="en-US" sz="2000" b="0" strike="noStrike" spc="-1" dirty="0"/>
              <a:t> (computer, tablet, smartphone) </a:t>
            </a:r>
          </a:p>
          <a:p>
            <a:pPr marL="209880" algn="just"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/>
              <a:t>Non </a:t>
            </a:r>
            <a:r>
              <a:rPr lang="en-US" sz="2000" b="1" strike="noStrike" spc="-1" dirty="0" err="1"/>
              <a:t>usare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reti</a:t>
            </a:r>
            <a:r>
              <a:rPr lang="en-US" sz="2000" b="1" strike="noStrike" spc="-1" dirty="0"/>
              <a:t> Wi-Fi </a:t>
            </a:r>
            <a:r>
              <a:rPr lang="en-US" sz="2000" b="1" strike="noStrike" spc="-1" dirty="0" err="1"/>
              <a:t>pubbliche</a:t>
            </a:r>
            <a:r>
              <a:rPr lang="en-US" sz="2000" b="1" strike="noStrike" spc="-1" dirty="0"/>
              <a:t>:</a:t>
            </a:r>
            <a:r>
              <a:rPr lang="en-US" sz="2000" b="0" strike="noStrike" spc="-1" dirty="0"/>
              <a:t> Evita di fare </a:t>
            </a:r>
            <a:r>
              <a:rPr lang="en-US" sz="2000" b="0" strike="noStrike" spc="-1" dirty="0" err="1"/>
              <a:t>acquisti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quando</a:t>
            </a:r>
            <a:r>
              <a:rPr lang="en-US" sz="2000" b="0" strike="noStrike" spc="-1" dirty="0"/>
              <a:t> sei </a:t>
            </a:r>
            <a:r>
              <a:rPr lang="en-US" sz="2000" b="0" strike="noStrike" spc="-1" dirty="0" err="1"/>
              <a:t>connesso</a:t>
            </a:r>
            <a:r>
              <a:rPr lang="en-US" sz="2000" b="0" strike="noStrike" spc="-1" dirty="0"/>
              <a:t> a </a:t>
            </a:r>
            <a:r>
              <a:rPr lang="en-US" sz="2000" b="0" strike="noStrike" spc="-1" dirty="0" err="1"/>
              <a:t>reti</a:t>
            </a:r>
            <a:r>
              <a:rPr lang="en-US" sz="2000" b="0" strike="noStrike" spc="-1" dirty="0"/>
              <a:t> Wi-Fi di bar, hotel, </a:t>
            </a:r>
            <a:r>
              <a:rPr lang="en-US" sz="2000" b="0" strike="noStrike" spc="-1" dirty="0" err="1"/>
              <a:t>stazioni</a:t>
            </a:r>
            <a:r>
              <a:rPr lang="en-US" sz="2000" b="0" strike="noStrike" spc="-1" dirty="0"/>
              <a:t> o </a:t>
            </a:r>
            <a:r>
              <a:rPr lang="en-US" sz="2000" b="0" strike="noStrike" spc="-1" dirty="0" err="1"/>
              <a:t>aeroporti</a:t>
            </a:r>
            <a:r>
              <a:rPr lang="en-US" sz="2000" b="0" strike="noStrike" spc="-1" dirty="0"/>
              <a:t>. Non </a:t>
            </a:r>
            <a:r>
              <a:rPr lang="en-US" sz="2000" b="0" strike="noStrike" spc="-1" dirty="0" err="1"/>
              <a:t>sono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sicure</a:t>
            </a:r>
            <a:r>
              <a:rPr lang="en-US" sz="2000" b="0" strike="noStrike" spc="-1" dirty="0"/>
              <a:t> e </a:t>
            </a:r>
            <a:r>
              <a:rPr lang="en-US" sz="2000" b="0" strike="noStrike" spc="-1" dirty="0" err="1"/>
              <a:t>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tuoi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dati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potrebbero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essere</a:t>
            </a:r>
            <a:endParaRPr lang="en-US" sz="2000" b="0" strike="noStrike" spc="-1" dirty="0"/>
          </a:p>
          <a:p>
            <a:pPr marL="209880" algn="just"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/>
              <a:t>Usa un buon antivirus: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Assicurati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che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sul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tuo</a:t>
            </a:r>
            <a:r>
              <a:rPr lang="en-US" sz="2000" b="0" strike="noStrike" spc="-1" dirty="0"/>
              <a:t> computer o smartphone </a:t>
            </a:r>
            <a:r>
              <a:rPr lang="en-US" sz="2000" b="0" strike="noStrike" spc="-1" dirty="0" err="1"/>
              <a:t>sia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installato</a:t>
            </a:r>
            <a:r>
              <a:rPr lang="en-US" sz="2000" b="0" strike="noStrike" spc="-1" dirty="0"/>
              <a:t> un </a:t>
            </a:r>
            <a:r>
              <a:rPr lang="en-US" sz="2000" b="0" strike="noStrike" spc="-1" dirty="0" err="1"/>
              <a:t>programma</a:t>
            </a:r>
            <a:r>
              <a:rPr lang="en-US" sz="2000" b="0" strike="noStrike" spc="-1" dirty="0"/>
              <a:t> antivirus e </a:t>
            </a:r>
            <a:r>
              <a:rPr lang="en-US" sz="2000" b="0" strike="noStrike" spc="-1" dirty="0" err="1"/>
              <a:t>che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sia</a:t>
            </a:r>
            <a:r>
              <a:rPr lang="en-US" sz="2000" b="0" strike="noStrike" spc="-1" dirty="0"/>
              <a:t> sempre </a:t>
            </a:r>
            <a:r>
              <a:rPr lang="en-US" sz="2000" b="0" strike="noStrike" spc="-1" dirty="0" err="1"/>
              <a:t>aggiornato</a:t>
            </a:r>
            <a:r>
              <a:rPr lang="en-US" sz="2000" b="0" strike="noStrike" spc="-1" dirty="0"/>
              <a:t> </a:t>
            </a:r>
          </a:p>
          <a:p>
            <a:pPr marL="209880" algn="just"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/>
              <a:t>Crea password </a:t>
            </a:r>
            <a:r>
              <a:rPr lang="en-US" sz="2000" b="1" strike="noStrike" spc="-1" dirty="0" err="1"/>
              <a:t>sicure</a:t>
            </a:r>
            <a:r>
              <a:rPr lang="en-US" sz="2000" b="1" strike="noStrike" spc="-1" dirty="0"/>
              <a:t>:</a:t>
            </a:r>
            <a:r>
              <a:rPr lang="en-US" sz="2000" b="0" strike="noStrike" spc="-1" dirty="0"/>
              <a:t> Non </a:t>
            </a:r>
            <a:r>
              <a:rPr lang="en-US" sz="2000" b="0" strike="noStrike" spc="-1" dirty="0" err="1"/>
              <a:t>usare</a:t>
            </a:r>
            <a:r>
              <a:rPr lang="en-US" sz="2000" b="0" strike="noStrike" spc="-1" dirty="0"/>
              <a:t> la </a:t>
            </a:r>
            <a:r>
              <a:rPr lang="en-US" sz="2000" b="0" strike="noStrike" spc="-1" dirty="0" err="1"/>
              <a:t>stessa</a:t>
            </a:r>
            <a:r>
              <a:rPr lang="en-US" sz="2000" b="0" strike="noStrike" spc="-1" dirty="0"/>
              <a:t> password per tutti </a:t>
            </a:r>
            <a:r>
              <a:rPr lang="en-US" sz="2000" b="0" strike="noStrike" spc="-1" dirty="0" err="1"/>
              <a:t>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siti</a:t>
            </a:r>
            <a:r>
              <a:rPr lang="en-US" sz="2000" b="0" strike="noStrike" spc="-1" dirty="0"/>
              <a:t>. </a:t>
            </a:r>
            <a:r>
              <a:rPr lang="en-US" sz="2000" b="0" strike="noStrike" spc="-1" dirty="0" err="1"/>
              <a:t>Scegli</a:t>
            </a:r>
            <a:r>
              <a:rPr lang="en-US" sz="2000" b="0" strike="noStrike" spc="-1" dirty="0"/>
              <a:t> password </a:t>
            </a:r>
            <a:r>
              <a:rPr lang="en-US" sz="2000" b="0" strike="noStrike" spc="-1" dirty="0" err="1"/>
              <a:t>complesse</a:t>
            </a:r>
            <a:r>
              <a:rPr lang="en-US" sz="2000" b="0" strike="noStrike" spc="-1" dirty="0"/>
              <a:t>, </a:t>
            </a:r>
            <a:r>
              <a:rPr lang="en-US" sz="2000" b="0" strike="noStrike" spc="-1" dirty="0" err="1"/>
              <a:t>difficili</a:t>
            </a:r>
            <a:r>
              <a:rPr lang="en-US" sz="2000" b="0" strike="noStrike" spc="-1" dirty="0"/>
              <a:t> da </a:t>
            </a:r>
            <a:r>
              <a:rPr lang="en-US" sz="2000" b="0" strike="noStrike" spc="-1" dirty="0" err="1"/>
              <a:t>indovinare</a:t>
            </a:r>
            <a:r>
              <a:rPr lang="en-US" sz="2000" b="0" strike="noStrike" spc="-1" dirty="0"/>
              <a:t>, e </a:t>
            </a:r>
            <a:r>
              <a:rPr lang="en-US" sz="2000" b="0" strike="noStrike" spc="-1" dirty="0" err="1"/>
              <a:t>cambiale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regolarmente</a:t>
            </a:r>
            <a:endParaRPr lang="en-US" sz="2000" b="0" strike="noStrike" spc="-1" dirty="0"/>
          </a:p>
        </p:txBody>
      </p:sp>
      <p:sp>
        <p:nvSpPr>
          <p:cNvPr id="276" name="PlaceHolder 3"/>
          <p:cNvSpPr>
            <a:spLocks noGrp="1"/>
          </p:cNvSpPr>
          <p:nvPr>
            <p:ph type="ftr" idx="27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BF2DE5-D0EA-47B7-9716-9606629B1352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38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4" name="Rectangle 283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0" name="Rectangle 28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42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Attenzione</a:t>
            </a:r>
            <a:r>
              <a:rPr lang="en-US" sz="42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al "Phishing"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2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1680" algn="just">
              <a:spcBef>
                <a:spcPts val="1001"/>
              </a:spcBef>
              <a:buClr>
                <a:srgbClr val="000000"/>
              </a:buClr>
            </a:pPr>
            <a:r>
              <a:rPr lang="en-US" sz="1100" b="0" strike="noStrike" spc="-1" dirty="0"/>
              <a:t>Una delle truffe </a:t>
            </a:r>
            <a:r>
              <a:rPr lang="en-US" sz="1100" b="0" strike="noStrike" spc="-1" dirty="0" err="1"/>
              <a:t>più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comuni</a:t>
            </a:r>
            <a:r>
              <a:rPr lang="en-US" sz="1100" b="0" strike="noStrike" spc="-1" dirty="0"/>
              <a:t> online è il phishing. </a:t>
            </a:r>
            <a:r>
              <a:rPr lang="en-US" sz="1100" b="0" strike="noStrike" spc="-1" dirty="0" err="1"/>
              <a:t>Impara</a:t>
            </a:r>
            <a:r>
              <a:rPr lang="en-US" sz="1100" b="0" strike="noStrike" spc="-1" dirty="0"/>
              <a:t> a </a:t>
            </a:r>
            <a:r>
              <a:rPr lang="en-US" sz="1100" b="0" strike="noStrike" spc="-1" dirty="0" err="1"/>
              <a:t>riconoscerlo</a:t>
            </a:r>
            <a:r>
              <a:rPr lang="en-US" sz="1100" b="0" strike="noStrike" spc="-1" dirty="0"/>
              <a:t> per non </a:t>
            </a:r>
            <a:r>
              <a:rPr lang="en-US" sz="1100" b="0" strike="noStrike" spc="-1" dirty="0" err="1"/>
              <a:t>caderci</a:t>
            </a:r>
            <a:r>
              <a:rPr lang="en-US" sz="1100" b="0" strike="noStrike" spc="-1" dirty="0"/>
              <a:t> </a:t>
            </a:r>
          </a:p>
          <a:p>
            <a:pPr marL="211680" algn="just">
              <a:spcBef>
                <a:spcPts val="1001"/>
              </a:spcBef>
              <a:buClr>
                <a:srgbClr val="000000"/>
              </a:buClr>
            </a:pPr>
            <a:r>
              <a:rPr lang="en-US" sz="1100" b="0" strike="noStrike" spc="-1" dirty="0"/>
              <a:t>Lo </a:t>
            </a:r>
            <a:r>
              <a:rPr lang="en-US" sz="1100" b="0" strike="noStrike" spc="-1" dirty="0" err="1"/>
              <a:t>scopo</a:t>
            </a:r>
            <a:r>
              <a:rPr lang="en-US" sz="1100" b="0" strike="noStrike" spc="-1" dirty="0"/>
              <a:t> ultimo (del phishing) è </a:t>
            </a:r>
            <a:r>
              <a:rPr lang="en-US" sz="1100" b="0" strike="noStrike" spc="-1" dirty="0" err="1"/>
              <a:t>quello</a:t>
            </a:r>
            <a:r>
              <a:rPr lang="en-US" sz="1100" b="0" strike="noStrike" spc="-1" dirty="0"/>
              <a:t> di </a:t>
            </a:r>
            <a:r>
              <a:rPr lang="en-US" sz="1100" b="0" strike="noStrike" spc="-1" dirty="0" err="1"/>
              <a:t>rubare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informazioni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personali</a:t>
            </a:r>
            <a:r>
              <a:rPr lang="en-US" sz="1100" b="0" strike="noStrike" spc="-1" dirty="0"/>
              <a:t>, </a:t>
            </a:r>
            <a:r>
              <a:rPr lang="en-US" sz="1100" b="0" strike="noStrike" spc="-1" dirty="0" err="1"/>
              <a:t>dati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finanziari</a:t>
            </a:r>
            <a:r>
              <a:rPr lang="en-US" sz="1100" b="0" strike="noStrike" spc="-1" dirty="0"/>
              <a:t> o </a:t>
            </a:r>
            <a:r>
              <a:rPr lang="en-US" sz="1100" b="0" strike="noStrike" spc="-1" dirty="0" err="1"/>
              <a:t>codici</a:t>
            </a:r>
            <a:r>
              <a:rPr lang="en-US" sz="1100" b="0" strike="noStrike" spc="-1" dirty="0"/>
              <a:t> di accesso</a:t>
            </a:r>
          </a:p>
          <a:p>
            <a:pPr marL="211680" algn="just">
              <a:spcBef>
                <a:spcPts val="1001"/>
              </a:spcBef>
              <a:buClr>
                <a:srgbClr val="000000"/>
              </a:buClr>
            </a:pPr>
            <a:r>
              <a:rPr lang="en-US" sz="1100" b="1" strike="noStrike" spc="-1" dirty="0"/>
              <a:t>Come </a:t>
            </a:r>
            <a:r>
              <a:rPr lang="en-US" sz="1100" b="1" strike="noStrike" spc="-1" dirty="0" err="1"/>
              <a:t>funziona</a:t>
            </a:r>
            <a:r>
              <a:rPr lang="en-US" sz="1100" b="1" strike="noStrike" spc="-1" dirty="0"/>
              <a:t>?</a:t>
            </a:r>
            <a:endParaRPr lang="en-US" sz="1100" b="0" strike="noStrike" spc="-1" dirty="0"/>
          </a:p>
          <a:p>
            <a:pPr marL="211680" algn="just">
              <a:spcBef>
                <a:spcPts val="1001"/>
              </a:spcBef>
              <a:buClr>
                <a:srgbClr val="000000"/>
              </a:buClr>
            </a:pPr>
            <a:r>
              <a:rPr lang="en-US" sz="1100" b="0" strike="noStrike" spc="-1" dirty="0" err="1"/>
              <a:t>Ricevi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un'email</a:t>
            </a:r>
            <a:r>
              <a:rPr lang="en-US" sz="1100" b="0" strike="noStrike" spc="-1" dirty="0"/>
              <a:t> o un </a:t>
            </a:r>
            <a:r>
              <a:rPr lang="en-US" sz="1100" b="0" strike="noStrike" spc="-1" dirty="0" err="1"/>
              <a:t>messaggio</a:t>
            </a:r>
            <a:r>
              <a:rPr lang="en-US" sz="1100" b="0" strike="noStrike" spc="-1" dirty="0"/>
              <a:t> (SMS, WhatsApp) </a:t>
            </a:r>
            <a:r>
              <a:rPr lang="en-US" sz="1100" b="0" strike="noStrike" spc="-1" dirty="0" err="1"/>
              <a:t>che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sembra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provenire</a:t>
            </a:r>
            <a:r>
              <a:rPr lang="en-US" sz="1100" b="0" strike="noStrike" spc="-1" dirty="0"/>
              <a:t> da </a:t>
            </a:r>
            <a:r>
              <a:rPr lang="en-US" sz="1100" b="0" strike="noStrike" spc="-1" dirty="0" err="1"/>
              <a:t>un'entità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affidabile</a:t>
            </a:r>
            <a:r>
              <a:rPr lang="en-US" sz="1100" b="0" strike="noStrike" spc="-1" dirty="0"/>
              <a:t> (la </a:t>
            </a:r>
            <a:r>
              <a:rPr lang="en-US" sz="1100" b="0" strike="noStrike" spc="-1" dirty="0" err="1"/>
              <a:t>tua</a:t>
            </a:r>
            <a:r>
              <a:rPr lang="en-US" sz="1100" b="0" strike="noStrike" spc="-1" dirty="0"/>
              <a:t> banca, le poste, un </a:t>
            </a:r>
            <a:r>
              <a:rPr lang="en-US" sz="1100" b="0" strike="noStrike" spc="-1" dirty="0" err="1"/>
              <a:t>corriere</a:t>
            </a:r>
            <a:r>
              <a:rPr lang="en-US" sz="1100" b="0" strike="noStrike" spc="-1" dirty="0"/>
              <a:t>).</a:t>
            </a:r>
          </a:p>
          <a:p>
            <a:pPr marL="211680" algn="just">
              <a:spcBef>
                <a:spcPts val="1001"/>
              </a:spcBef>
              <a:buClr>
                <a:srgbClr val="000000"/>
              </a:buClr>
            </a:pPr>
            <a:r>
              <a:rPr lang="en-US" sz="1100" b="0" strike="noStrike" spc="-1" dirty="0"/>
              <a:t>Il </a:t>
            </a:r>
            <a:r>
              <a:rPr lang="en-US" sz="1100" b="0" strike="noStrike" spc="-1" dirty="0" err="1"/>
              <a:t>messaggio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ti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invita</a:t>
            </a:r>
            <a:r>
              <a:rPr lang="en-US" sz="1100" b="0" strike="noStrike" spc="-1" dirty="0"/>
              <a:t> a </a:t>
            </a:r>
            <a:r>
              <a:rPr lang="en-US" sz="1100" b="0" strike="noStrike" spc="-1" dirty="0" err="1"/>
              <a:t>cliccare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su</a:t>
            </a:r>
            <a:r>
              <a:rPr lang="en-US" sz="1100" b="0" strike="noStrike" spc="-1" dirty="0"/>
              <a:t> un link e a </a:t>
            </a:r>
            <a:r>
              <a:rPr lang="en-US" sz="1100" b="0" strike="noStrike" spc="-1" dirty="0" err="1"/>
              <a:t>inserire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tuoi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dati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personali</a:t>
            </a:r>
            <a:r>
              <a:rPr lang="en-US" sz="1100" b="0" strike="noStrike" spc="-1" dirty="0"/>
              <a:t> (password, </a:t>
            </a:r>
            <a:r>
              <a:rPr lang="en-US" sz="1100" b="0" strike="noStrike" spc="-1" dirty="0" err="1"/>
              <a:t>numero</a:t>
            </a:r>
            <a:r>
              <a:rPr lang="en-US" sz="1100" b="0" strike="noStrike" spc="-1" dirty="0"/>
              <a:t> di carta di </a:t>
            </a:r>
            <a:r>
              <a:rPr lang="en-US" sz="1100" b="0" strike="noStrike" spc="-1" dirty="0" err="1"/>
              <a:t>credito</a:t>
            </a:r>
            <a:r>
              <a:rPr lang="en-US" sz="1100" b="0" strike="noStrike" spc="-1" dirty="0"/>
              <a:t>) per </a:t>
            </a:r>
            <a:r>
              <a:rPr lang="en-US" sz="1100" b="0" strike="noStrike" spc="-1" dirty="0" err="1"/>
              <a:t>risolvere</a:t>
            </a:r>
            <a:r>
              <a:rPr lang="en-US" sz="1100" b="0" strike="noStrike" spc="-1" dirty="0"/>
              <a:t> un </a:t>
            </a:r>
            <a:r>
              <a:rPr lang="en-US" sz="1100" b="0" strike="noStrike" spc="-1" dirty="0" err="1"/>
              <a:t>finto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problema</a:t>
            </a:r>
            <a:r>
              <a:rPr lang="en-US" sz="1100" b="0" strike="noStrike" spc="-1" dirty="0"/>
              <a:t> o per </a:t>
            </a:r>
            <a:r>
              <a:rPr lang="en-US" sz="1100" b="0" strike="noStrike" spc="-1" dirty="0" err="1"/>
              <a:t>ricevere</a:t>
            </a:r>
            <a:r>
              <a:rPr lang="en-US" sz="1100" b="0" strike="noStrike" spc="-1" dirty="0"/>
              <a:t> un </a:t>
            </a:r>
            <a:r>
              <a:rPr lang="en-US" sz="1100" b="0" strike="noStrike" spc="-1" dirty="0" err="1"/>
              <a:t>finto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premio</a:t>
            </a:r>
            <a:r>
              <a:rPr lang="en-US" sz="1100" b="0" strike="noStrike" spc="-1" dirty="0"/>
              <a:t>.</a:t>
            </a:r>
          </a:p>
          <a:p>
            <a:pPr marL="211680" algn="just">
              <a:spcBef>
                <a:spcPts val="1001"/>
              </a:spcBef>
              <a:buClr>
                <a:srgbClr val="000000"/>
              </a:buClr>
            </a:pPr>
            <a:r>
              <a:rPr lang="en-US" sz="1100" b="1" strike="noStrike" spc="-1" dirty="0"/>
              <a:t>Come </a:t>
            </a:r>
            <a:r>
              <a:rPr lang="en-US" sz="1100" b="1" strike="noStrike" spc="-1" dirty="0" err="1"/>
              <a:t>difendersi</a:t>
            </a:r>
            <a:r>
              <a:rPr lang="en-US" sz="1100" b="1" strike="noStrike" spc="-1" dirty="0"/>
              <a:t>?</a:t>
            </a:r>
            <a:endParaRPr lang="en-US" sz="1100" b="0" strike="noStrike" spc="-1" dirty="0"/>
          </a:p>
          <a:p>
            <a:pPr marL="211680" algn="just">
              <a:spcBef>
                <a:spcPts val="1001"/>
              </a:spcBef>
              <a:buClr>
                <a:srgbClr val="000000"/>
              </a:buClr>
            </a:pPr>
            <a:r>
              <a:rPr lang="en-US" sz="1100" b="1" strike="noStrike" spc="-1" dirty="0"/>
              <a:t>Non </a:t>
            </a:r>
            <a:r>
              <a:rPr lang="en-US" sz="1100" b="1" strike="noStrike" spc="-1" dirty="0" err="1"/>
              <a:t>cliccare</a:t>
            </a:r>
            <a:r>
              <a:rPr lang="en-US" sz="1100" b="1" strike="noStrike" spc="-1" dirty="0"/>
              <a:t> </a:t>
            </a:r>
            <a:r>
              <a:rPr lang="en-US" sz="1100" b="1" strike="noStrike" spc="-1" dirty="0" err="1"/>
              <a:t>mai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su</a:t>
            </a:r>
            <a:r>
              <a:rPr lang="en-US" sz="1100" b="0" strike="noStrike" spc="-1" dirty="0"/>
              <a:t> link </a:t>
            </a:r>
            <a:r>
              <a:rPr lang="en-US" sz="1100" b="0" strike="noStrike" spc="-1" dirty="0" err="1"/>
              <a:t>contenuti</a:t>
            </a:r>
            <a:r>
              <a:rPr lang="en-US" sz="1100" b="0" strike="noStrike" spc="-1" dirty="0"/>
              <a:t> in email o </a:t>
            </a:r>
            <a:r>
              <a:rPr lang="en-US" sz="1100" b="0" strike="noStrike" spc="-1" dirty="0" err="1"/>
              <a:t>messaggi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sospetti</a:t>
            </a:r>
            <a:r>
              <a:rPr lang="en-US" sz="1100" b="0" strike="noStrike" spc="-1" dirty="0"/>
              <a:t>.</a:t>
            </a:r>
          </a:p>
          <a:p>
            <a:pPr marL="211680" algn="just">
              <a:spcBef>
                <a:spcPts val="1001"/>
              </a:spcBef>
              <a:buClr>
                <a:srgbClr val="000000"/>
              </a:buClr>
            </a:pPr>
            <a:r>
              <a:rPr lang="en-US" sz="1100" b="1" strike="noStrike" spc="-1" dirty="0"/>
              <a:t>Non </a:t>
            </a:r>
            <a:r>
              <a:rPr lang="en-US" sz="1100" b="1" strike="noStrike" spc="-1" dirty="0" err="1"/>
              <a:t>rivelare</a:t>
            </a:r>
            <a:r>
              <a:rPr lang="en-US" sz="1100" b="1" strike="noStrike" spc="-1" dirty="0"/>
              <a:t> </a:t>
            </a:r>
            <a:r>
              <a:rPr lang="en-US" sz="1100" b="1" strike="noStrike" spc="-1" dirty="0" err="1"/>
              <a:t>mai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tuoi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codici</a:t>
            </a:r>
            <a:r>
              <a:rPr lang="en-US" sz="1100" b="0" strike="noStrike" spc="-1" dirty="0"/>
              <a:t> di </a:t>
            </a:r>
            <a:r>
              <a:rPr lang="en-US" sz="1100" b="0" strike="noStrike" spc="-1" dirty="0" err="1"/>
              <a:t>sicurezza</a:t>
            </a:r>
            <a:r>
              <a:rPr lang="en-US" sz="1100" b="0" strike="noStrike" spc="-1" dirty="0"/>
              <a:t> o le </a:t>
            </a:r>
            <a:r>
              <a:rPr lang="en-US" sz="1100" b="0" strike="noStrike" spc="-1" dirty="0" err="1"/>
              <a:t>tue</a:t>
            </a:r>
            <a:r>
              <a:rPr lang="en-US" sz="1100" b="0" strike="noStrike" spc="-1" dirty="0"/>
              <a:t> password. </a:t>
            </a:r>
            <a:r>
              <a:rPr lang="en-US" sz="1100" b="0" strike="noStrike" spc="-1" dirty="0" err="1"/>
              <a:t>Nessuna</a:t>
            </a:r>
            <a:r>
              <a:rPr lang="en-US" sz="1100" b="0" strike="noStrike" spc="-1" dirty="0"/>
              <a:t> banca o </a:t>
            </a:r>
            <a:r>
              <a:rPr lang="en-US" sz="1100" b="0" strike="noStrike" spc="-1" dirty="0" err="1"/>
              <a:t>azienda</a:t>
            </a:r>
            <a:r>
              <a:rPr lang="en-US" sz="1100" b="0" strike="noStrike" spc="-1" dirty="0"/>
              <a:t> seria </a:t>
            </a:r>
            <a:r>
              <a:rPr lang="en-US" sz="1100" b="0" strike="noStrike" spc="-1" dirty="0" err="1"/>
              <a:t>te</a:t>
            </a:r>
            <a:r>
              <a:rPr lang="en-US" sz="1100" b="0" strike="noStrike" spc="-1" dirty="0"/>
              <a:t> li </a:t>
            </a:r>
            <a:r>
              <a:rPr lang="en-US" sz="1100" b="0" strike="noStrike" spc="-1" dirty="0" err="1"/>
              <a:t>chiederà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mai</a:t>
            </a:r>
            <a:r>
              <a:rPr lang="en-US" sz="1100" b="0" strike="noStrike" spc="-1" dirty="0"/>
              <a:t> via email.</a:t>
            </a:r>
          </a:p>
          <a:p>
            <a:pPr marL="211680" algn="just">
              <a:spcBef>
                <a:spcPts val="1001"/>
              </a:spcBef>
              <a:buClr>
                <a:srgbClr val="000000"/>
              </a:buClr>
            </a:pPr>
            <a:r>
              <a:rPr lang="en-US" sz="1100" b="0" strike="noStrike" spc="-1" dirty="0"/>
              <a:t>Se </a:t>
            </a:r>
            <a:r>
              <a:rPr lang="en-US" sz="1100" b="0" strike="noStrike" spc="-1" dirty="0" err="1"/>
              <a:t>hai</a:t>
            </a:r>
            <a:r>
              <a:rPr lang="en-US" sz="1100" b="0" strike="noStrike" spc="-1" dirty="0"/>
              <a:t> un </a:t>
            </a:r>
            <a:r>
              <a:rPr lang="en-US" sz="1100" b="0" strike="noStrike" spc="-1" dirty="0" err="1"/>
              <a:t>dubbio</a:t>
            </a:r>
            <a:r>
              <a:rPr lang="en-US" sz="1100" b="0" strike="noStrike" spc="-1" dirty="0"/>
              <a:t>, </a:t>
            </a:r>
            <a:r>
              <a:rPr lang="en-US" sz="1100" b="0" strike="noStrike" spc="-1" dirty="0" err="1"/>
              <a:t>contatta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direttamente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l'azienda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tramite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suoi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canali</a:t>
            </a:r>
            <a:r>
              <a:rPr lang="en-US" sz="1100" b="0" strike="noStrike" spc="-1" dirty="0"/>
              <a:t> </a:t>
            </a:r>
            <a:r>
              <a:rPr lang="en-US" sz="1100" b="0" strike="noStrike" spc="-1" dirty="0" err="1"/>
              <a:t>ufficiali</a:t>
            </a:r>
            <a:r>
              <a:rPr lang="en-US" sz="1100" b="0" strike="noStrike" spc="-1" dirty="0"/>
              <a:t> (</a:t>
            </a:r>
            <a:r>
              <a:rPr lang="en-US" sz="1100" b="0" strike="noStrike" spc="-1" dirty="0" err="1"/>
              <a:t>sito</a:t>
            </a:r>
            <a:r>
              <a:rPr lang="en-US" sz="1100" b="0" strike="noStrike" spc="-1" dirty="0"/>
              <a:t> web o </a:t>
            </a:r>
            <a:r>
              <a:rPr lang="en-US" sz="1100" b="0" strike="noStrike" spc="-1" dirty="0" err="1"/>
              <a:t>numero</a:t>
            </a:r>
            <a:r>
              <a:rPr lang="en-US" sz="1100" b="0" strike="noStrike" spc="-1" dirty="0"/>
              <a:t> di </a:t>
            </a:r>
            <a:r>
              <a:rPr lang="en-US" sz="1100" b="0" strike="noStrike" spc="-1" dirty="0" err="1"/>
              <a:t>telefono</a:t>
            </a:r>
            <a:r>
              <a:rPr lang="en-US" sz="1100" b="0" strike="noStrike" spc="-1" dirty="0"/>
              <a:t>)</a:t>
            </a:r>
          </a:p>
        </p:txBody>
      </p:sp>
      <p:sp>
        <p:nvSpPr>
          <p:cNvPr id="279" name="PlaceHolder 3"/>
          <p:cNvSpPr>
            <a:spLocks noGrp="1"/>
          </p:cNvSpPr>
          <p:nvPr>
            <p:ph type="ftr" idx="28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DF5304-A151-4E3B-BD9E-6AD5072DB9DD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39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" name="Rectangle 224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Cos'è</a:t>
            </a: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lo SPID e come </a:t>
            </a:r>
            <a:r>
              <a:rPr lang="en-US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ottiene</a:t>
            </a:r>
            <a:endParaRPr lang="en-US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6" name="Group 226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Straight Connector 228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23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4280" algn="just">
              <a:spcBef>
                <a:spcPts val="1001"/>
              </a:spcBef>
              <a:buClr>
                <a:srgbClr val="000000"/>
              </a:buClr>
            </a:pPr>
            <a:r>
              <a:rPr lang="en-US" sz="1200" b="0" strike="noStrike" spc="-1" dirty="0"/>
              <a:t>Lo </a:t>
            </a:r>
            <a:r>
              <a:rPr lang="en-US" sz="1200" b="1" strike="noStrike" spc="-1" dirty="0"/>
              <a:t>SPID</a:t>
            </a:r>
            <a:r>
              <a:rPr lang="en-US" sz="1200" b="0" strike="noStrike" spc="-1" dirty="0"/>
              <a:t> è il Sistema </a:t>
            </a:r>
            <a:r>
              <a:rPr lang="en-US" sz="1200" b="0" strike="noStrike" spc="-1" dirty="0" err="1"/>
              <a:t>Pubblico</a:t>
            </a:r>
            <a:r>
              <a:rPr lang="en-US" sz="1200" b="0" strike="noStrike" spc="-1" dirty="0"/>
              <a:t> di </a:t>
            </a:r>
            <a:r>
              <a:rPr lang="en-US" sz="1200" b="0" strike="noStrike" spc="-1" dirty="0" err="1"/>
              <a:t>Identità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Digitale</a:t>
            </a:r>
            <a:r>
              <a:rPr lang="en-US" sz="1200" b="0" strike="noStrike" spc="-1" dirty="0"/>
              <a:t>. È un </a:t>
            </a:r>
            <a:r>
              <a:rPr lang="en-US" sz="1200" b="0" strike="noStrike" spc="-1" dirty="0" err="1"/>
              <a:t>codice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unico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che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ti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permette</a:t>
            </a:r>
            <a:r>
              <a:rPr lang="en-US" sz="1200" b="0" strike="noStrike" spc="-1" dirty="0"/>
              <a:t> di </a:t>
            </a:r>
            <a:r>
              <a:rPr lang="en-US" sz="1200" b="0" strike="noStrike" spc="-1" dirty="0" err="1"/>
              <a:t>accedere</a:t>
            </a:r>
            <a:r>
              <a:rPr lang="en-US" sz="1200" b="0" strike="noStrike" spc="-1" dirty="0"/>
              <a:t> in modo </a:t>
            </a:r>
            <a:r>
              <a:rPr lang="en-US" sz="1200" b="0" strike="noStrike" spc="-1" dirty="0" err="1"/>
              <a:t>sicuro</a:t>
            </a:r>
            <a:r>
              <a:rPr lang="en-US" sz="1200" b="0" strike="noStrike" spc="-1" dirty="0"/>
              <a:t> a tutti </a:t>
            </a:r>
            <a:r>
              <a:rPr lang="en-US" sz="1200" b="0" strike="noStrike" spc="-1" dirty="0" err="1"/>
              <a:t>i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servizi</a:t>
            </a:r>
            <a:r>
              <a:rPr lang="en-US" sz="1200" b="0" strike="noStrike" spc="-1" dirty="0"/>
              <a:t> online della </a:t>
            </a:r>
            <a:r>
              <a:rPr lang="en-US" sz="1200" b="0" strike="noStrike" spc="-1" dirty="0" err="1"/>
              <a:t>Pubblica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Amministrazione</a:t>
            </a:r>
            <a:endParaRPr lang="en-US" sz="1200" b="0" strike="noStrike" spc="-1" dirty="0"/>
          </a:p>
          <a:p>
            <a:pPr marL="224280" algn="just">
              <a:spcBef>
                <a:spcPts val="1001"/>
              </a:spcBef>
              <a:buClr>
                <a:srgbClr val="000000"/>
              </a:buClr>
            </a:pPr>
            <a:r>
              <a:rPr lang="en-US" sz="1200" b="1" strike="noStrike" spc="-1" dirty="0"/>
              <a:t>A </a:t>
            </a:r>
            <a:r>
              <a:rPr lang="en-US" sz="1200" b="1" strike="noStrike" spc="-1" dirty="0" err="1"/>
              <a:t>cosa</a:t>
            </a:r>
            <a:r>
              <a:rPr lang="en-US" sz="1200" b="1" strike="noStrike" spc="-1" dirty="0"/>
              <a:t> serve?</a:t>
            </a:r>
            <a:endParaRPr lang="en-US" sz="1200" b="0" strike="noStrike" spc="-1" dirty="0"/>
          </a:p>
          <a:p>
            <a:pPr marL="224280" algn="just">
              <a:spcBef>
                <a:spcPts val="1001"/>
              </a:spcBef>
              <a:buClr>
                <a:srgbClr val="000000"/>
              </a:buClr>
            </a:pPr>
            <a:r>
              <a:rPr lang="en-US" sz="1200" b="0" strike="noStrike" spc="-1" dirty="0" err="1"/>
              <a:t>Consultare</a:t>
            </a:r>
            <a:r>
              <a:rPr lang="en-US" sz="1200" b="0" strike="noStrike" spc="-1" dirty="0"/>
              <a:t> la </a:t>
            </a:r>
            <a:r>
              <a:rPr lang="en-US" sz="1200" b="0" strike="noStrike" spc="-1" dirty="0" err="1"/>
              <a:t>tua</a:t>
            </a:r>
            <a:r>
              <a:rPr lang="en-US" sz="1200" b="0" strike="noStrike" spc="-1" dirty="0"/>
              <a:t> pensione </a:t>
            </a:r>
            <a:r>
              <a:rPr lang="en-US" sz="1200" b="0" strike="noStrike" spc="-1" dirty="0" err="1"/>
              <a:t>sul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sito</a:t>
            </a:r>
            <a:r>
              <a:rPr lang="en-US" sz="1200" b="0" strike="noStrike" spc="-1" dirty="0"/>
              <a:t> INPS</a:t>
            </a:r>
          </a:p>
          <a:p>
            <a:pPr marL="224280" algn="just">
              <a:spcBef>
                <a:spcPts val="1001"/>
              </a:spcBef>
              <a:buClr>
                <a:srgbClr val="000000"/>
              </a:buClr>
            </a:pPr>
            <a:r>
              <a:rPr lang="en-US" sz="1200" b="0" strike="noStrike" spc="-1" dirty="0" err="1"/>
              <a:t>Accedere</a:t>
            </a:r>
            <a:r>
              <a:rPr lang="en-US" sz="1200" b="0" strike="noStrike" spc="-1" dirty="0"/>
              <a:t> al </a:t>
            </a:r>
            <a:r>
              <a:rPr lang="en-US" sz="1200" b="0" strike="noStrike" spc="-1" dirty="0" err="1"/>
              <a:t>tuo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cassetto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fiscale</a:t>
            </a:r>
            <a:endParaRPr lang="en-US" sz="1200" b="0" strike="noStrike" spc="-1" dirty="0"/>
          </a:p>
          <a:p>
            <a:pPr marL="224280" algn="just">
              <a:spcBef>
                <a:spcPts val="1001"/>
              </a:spcBef>
              <a:buClr>
                <a:srgbClr val="000000"/>
              </a:buClr>
            </a:pPr>
            <a:r>
              <a:rPr lang="en-US" sz="1200" b="0" strike="noStrike" spc="-1" dirty="0" err="1"/>
              <a:t>Cambiare</a:t>
            </a:r>
            <a:r>
              <a:rPr lang="en-US" sz="1200" b="0" strike="noStrike" spc="-1" dirty="0"/>
              <a:t> il medico di </a:t>
            </a:r>
            <a:r>
              <a:rPr lang="en-US" sz="1200" b="0" strike="noStrike" spc="-1" dirty="0" err="1"/>
              <a:t>famiglia</a:t>
            </a:r>
            <a:endParaRPr lang="en-US" sz="1200" b="0" strike="noStrike" spc="-1" dirty="0"/>
          </a:p>
          <a:p>
            <a:pPr marL="224280" algn="just">
              <a:spcBef>
                <a:spcPts val="1001"/>
              </a:spcBef>
              <a:buClr>
                <a:srgbClr val="000000"/>
              </a:buClr>
            </a:pPr>
            <a:r>
              <a:rPr lang="en-US" sz="1200" b="0" strike="noStrike" spc="-1" dirty="0"/>
              <a:t>E molto </a:t>
            </a:r>
            <a:r>
              <a:rPr lang="en-US" sz="1200" b="0" strike="noStrike" spc="-1" dirty="0" err="1"/>
              <a:t>altro</a:t>
            </a:r>
            <a:endParaRPr lang="en-US" sz="1200" b="0" strike="noStrike" spc="-1" dirty="0"/>
          </a:p>
          <a:p>
            <a:pPr marL="224280" algn="just">
              <a:spcBef>
                <a:spcPts val="1001"/>
              </a:spcBef>
              <a:buClr>
                <a:srgbClr val="000000"/>
              </a:buClr>
            </a:pPr>
            <a:r>
              <a:rPr lang="en-US" sz="1200" b="1" strike="noStrike" spc="-1" dirty="0"/>
              <a:t>Come </a:t>
            </a:r>
            <a:r>
              <a:rPr lang="en-US" sz="1200" b="1" strike="noStrike" spc="-1" dirty="0" err="1"/>
              <a:t>si</a:t>
            </a:r>
            <a:r>
              <a:rPr lang="en-US" sz="1200" b="1" strike="noStrike" spc="-1" dirty="0"/>
              <a:t> </a:t>
            </a:r>
            <a:r>
              <a:rPr lang="en-US" sz="1200" b="1" strike="noStrike" spc="-1" dirty="0" err="1"/>
              <a:t>ottiene</a:t>
            </a:r>
            <a:r>
              <a:rPr lang="en-US" sz="1200" b="1" strike="noStrike" spc="-1" dirty="0"/>
              <a:t>?</a:t>
            </a:r>
            <a:r>
              <a:rPr lang="en-US" sz="1200" b="0" strike="noStrike" spc="-1" dirty="0"/>
              <a:t> </a:t>
            </a:r>
          </a:p>
          <a:p>
            <a:pPr marL="224280" algn="just">
              <a:spcBef>
                <a:spcPts val="1001"/>
              </a:spcBef>
              <a:buClr>
                <a:srgbClr val="000000"/>
              </a:buClr>
            </a:pPr>
            <a:r>
              <a:rPr lang="en-US" sz="1200" b="1" strike="noStrike" spc="-1" dirty="0" err="1"/>
              <a:t>Scegli</a:t>
            </a:r>
            <a:r>
              <a:rPr lang="en-US" sz="1200" b="1" strike="noStrike" spc="-1" dirty="0"/>
              <a:t> un "</a:t>
            </a:r>
            <a:r>
              <a:rPr lang="en-US" sz="1200" b="1" strike="noStrike" spc="-1" dirty="0" err="1"/>
              <a:t>gestore</a:t>
            </a:r>
            <a:r>
              <a:rPr lang="en-US" sz="1200" b="1" strike="noStrike" spc="-1" dirty="0"/>
              <a:t>"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tra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quelli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autorizzati</a:t>
            </a:r>
            <a:r>
              <a:rPr lang="en-US" sz="1200" b="0" strike="noStrike" spc="-1" dirty="0"/>
              <a:t> (es. Poste Italiane, Aruba, etc.)</a:t>
            </a:r>
          </a:p>
          <a:p>
            <a:pPr marL="224280" algn="just">
              <a:spcBef>
                <a:spcPts val="1001"/>
              </a:spcBef>
              <a:buClr>
                <a:srgbClr val="000000"/>
              </a:buClr>
            </a:pPr>
            <a:r>
              <a:rPr lang="en-US" sz="1200" b="1" strike="noStrike" spc="-1" dirty="0" err="1"/>
              <a:t>Tieni</a:t>
            </a:r>
            <a:r>
              <a:rPr lang="en-US" sz="1200" b="1" strike="noStrike" spc="-1" dirty="0"/>
              <a:t> a </a:t>
            </a:r>
            <a:r>
              <a:rPr lang="en-US" sz="1200" b="1" strike="noStrike" spc="-1" dirty="0" err="1"/>
              <a:t>portata</a:t>
            </a:r>
            <a:r>
              <a:rPr lang="en-US" sz="1200" b="1" strike="noStrike" spc="-1" dirty="0"/>
              <a:t> di mano</a:t>
            </a:r>
            <a:r>
              <a:rPr lang="en-US" sz="1200" b="0" strike="noStrike" spc="-1" dirty="0"/>
              <a:t>: un </a:t>
            </a:r>
            <a:r>
              <a:rPr lang="en-US" sz="1200" b="0" strike="noStrike" spc="-1" dirty="0" err="1"/>
              <a:t>documento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d'identità</a:t>
            </a:r>
            <a:r>
              <a:rPr lang="en-US" sz="1200" b="0" strike="noStrike" spc="-1" dirty="0"/>
              <a:t>, la </a:t>
            </a:r>
            <a:r>
              <a:rPr lang="en-US" sz="1200" b="0" strike="noStrike" spc="-1" dirty="0" err="1"/>
              <a:t>tessera</a:t>
            </a:r>
            <a:r>
              <a:rPr lang="en-US" sz="1200" b="0" strike="noStrike" spc="-1" dirty="0"/>
              <a:t> sanitaria, </a:t>
            </a:r>
            <a:r>
              <a:rPr lang="en-US" sz="1200" b="0" strike="noStrike" spc="-1" dirty="0" err="1"/>
              <a:t>un'</a:t>
            </a:r>
            <a:r>
              <a:rPr lang="en-US" sz="1200" b="0" i="1" strike="noStrike" spc="-1" dirty="0" err="1"/>
              <a:t>email</a:t>
            </a:r>
            <a:r>
              <a:rPr lang="en-US" sz="1200" b="0" strike="noStrike" spc="-1" dirty="0"/>
              <a:t> e un </a:t>
            </a:r>
            <a:r>
              <a:rPr lang="en-US" sz="1200" b="0" strike="noStrike" spc="-1" dirty="0" err="1"/>
              <a:t>numero</a:t>
            </a:r>
            <a:r>
              <a:rPr lang="en-US" sz="1200" b="0" strike="noStrike" spc="-1" dirty="0"/>
              <a:t> di </a:t>
            </a:r>
            <a:r>
              <a:rPr lang="en-US" sz="1200" b="0" strike="noStrike" spc="-1" dirty="0" err="1"/>
              <a:t>cellulare</a:t>
            </a:r>
            <a:endParaRPr lang="en-US" sz="1200" b="0" strike="noStrike" spc="-1" dirty="0"/>
          </a:p>
          <a:p>
            <a:pPr marL="224280" algn="just">
              <a:spcBef>
                <a:spcPts val="1001"/>
              </a:spcBef>
              <a:buClr>
                <a:srgbClr val="000000"/>
              </a:buClr>
            </a:pPr>
            <a:r>
              <a:rPr lang="en-US" sz="1200" b="1" strike="noStrike" spc="-1" dirty="0" err="1"/>
              <a:t>Fatti</a:t>
            </a:r>
            <a:r>
              <a:rPr lang="en-US" sz="1200" b="1" strike="noStrike" spc="-1" dirty="0"/>
              <a:t> </a:t>
            </a:r>
            <a:r>
              <a:rPr lang="en-US" sz="1200" b="1" strike="noStrike" spc="-1" dirty="0" err="1"/>
              <a:t>riconoscere</a:t>
            </a:r>
            <a:r>
              <a:rPr lang="en-US" sz="1200" b="0" strike="noStrike" spc="-1" dirty="0"/>
              <a:t>: </a:t>
            </a:r>
            <a:r>
              <a:rPr lang="en-US" sz="1200" b="0" strike="noStrike" spc="-1" dirty="0" err="1"/>
              <a:t>puoi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farlo</a:t>
            </a:r>
            <a:r>
              <a:rPr lang="en-US" sz="1200" b="0" strike="noStrike" spc="-1" dirty="0"/>
              <a:t> di persona in un </a:t>
            </a:r>
            <a:r>
              <a:rPr lang="en-US" sz="1200" b="0" strike="noStrike" spc="-1" dirty="0" err="1"/>
              <a:t>ufficio</a:t>
            </a:r>
            <a:r>
              <a:rPr lang="en-US" sz="1200" b="0" strike="noStrike" spc="-1" dirty="0"/>
              <a:t>, </a:t>
            </a:r>
            <a:r>
              <a:rPr lang="en-US" sz="1200" b="0" strike="noStrike" spc="-1" dirty="0" err="1"/>
              <a:t>tramite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una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videochiamata</a:t>
            </a:r>
            <a:r>
              <a:rPr lang="en-US" sz="1200" b="0" strike="noStrike" spc="-1" dirty="0"/>
              <a:t> o </a:t>
            </a:r>
            <a:r>
              <a:rPr lang="en-US" sz="1200" b="0" strike="noStrike" spc="-1" dirty="0" err="1"/>
              <a:t>usando</a:t>
            </a:r>
            <a:r>
              <a:rPr lang="en-US" sz="1200" b="0" strike="noStrike" spc="-1" dirty="0"/>
              <a:t> la </a:t>
            </a:r>
            <a:r>
              <a:rPr lang="en-US" sz="1200" b="0" strike="noStrike" spc="-1" dirty="0" err="1"/>
              <a:t>tua</a:t>
            </a:r>
            <a:r>
              <a:rPr lang="en-US" sz="1200" b="0" strike="noStrike" spc="-1" dirty="0"/>
              <a:t> Carta </a:t>
            </a:r>
            <a:r>
              <a:rPr lang="en-US" sz="1200" b="0" strike="noStrike" spc="-1" dirty="0" err="1"/>
              <a:t>d'Identità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Elettronica</a:t>
            </a:r>
            <a:r>
              <a:rPr lang="en-US" sz="1200" b="0" strike="noStrike" spc="-1" dirty="0"/>
              <a:t> (CIE). </a:t>
            </a:r>
            <a:r>
              <a:rPr lang="en-US" sz="1200" b="0" strike="noStrike" spc="-1" dirty="0" err="1"/>
              <a:t>Alcuni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metodi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possono</a:t>
            </a:r>
            <a:r>
              <a:rPr lang="en-US" sz="1200" b="0" strike="noStrike" spc="-1" dirty="0"/>
              <a:t> </a:t>
            </a:r>
            <a:r>
              <a:rPr lang="en-US" sz="1200" b="0" strike="noStrike" spc="-1" dirty="0" err="1"/>
              <a:t>essere</a:t>
            </a:r>
            <a:r>
              <a:rPr lang="en-US" sz="1200" b="0" strike="noStrike" spc="-1" dirty="0"/>
              <a:t> a </a:t>
            </a:r>
            <a:r>
              <a:rPr lang="en-US" sz="1200" b="0" strike="noStrike" spc="-1" dirty="0" err="1"/>
              <a:t>pagamento</a:t>
            </a:r>
            <a:endParaRPr lang="en-US" sz="1200" b="0" strike="noStrike" spc="-1" dirty="0"/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/>
          </a:p>
        </p:txBody>
      </p:sp>
      <p:sp>
        <p:nvSpPr>
          <p:cNvPr id="211" name="PlaceHolder 3"/>
          <p:cNvSpPr>
            <a:spLocks noGrp="1"/>
          </p:cNvSpPr>
          <p:nvPr>
            <p:ph type="ftr" idx="16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17D98A2-BF07-4999-A96A-981BA95D4744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84">
            <a:extLst>
              <a:ext uri="{FF2B5EF4-FFF2-40B4-BE49-F238E27FC236}">
                <a16:creationId xmlns:a16="http://schemas.microsoft.com/office/drawing/2014/main" id="{7F329D19-DB8A-5FFF-A6BD-04D8476B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756" b="397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b="1" strike="noStrike" spc="-1"/>
              <a:t>Riepilogo: Le 5 Regole d'Oro</a:t>
            </a:r>
            <a:endParaRPr lang="en-US" b="0" strike="noStrike" spc="-1"/>
          </a:p>
        </p:txBody>
      </p:sp>
      <p:sp>
        <p:nvSpPr>
          <p:cNvPr id="282" name="PlaceHolder 3"/>
          <p:cNvSpPr>
            <a:spLocks noGrp="1"/>
          </p:cNvSpPr>
          <p:nvPr>
            <p:ph type="ftr" idx="2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tabLst/>
              <a:defRPr/>
            </a:pPr>
            <a:fld id="{F8CC251F-FB8E-44CE-94A5-372937F06019}" type="slidenum">
              <a:rPr lang="en-US" spc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tabLst/>
                <a:defRPr/>
              </a:pPr>
              <a:t>40</a:t>
            </a:fld>
            <a:endParaRPr lang="en-US" spc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284" name="PlaceHolder 2">
            <a:extLst>
              <a:ext uri="{FF2B5EF4-FFF2-40B4-BE49-F238E27FC236}">
                <a16:creationId xmlns:a16="http://schemas.microsoft.com/office/drawing/2014/main" id="{3C8F62F1-489E-7BD3-27F8-391323E0E9B6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09335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9" name="Rectangle 28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86" name="Rectangle 29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9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5" name="Rectangle 29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PlaceHolder 2"/>
          <p:cNvSpPr>
            <a:spLocks noGrp="1"/>
          </p:cNvSpPr>
          <p:nvPr>
            <p:ph idx="4294967295"/>
          </p:nvPr>
        </p:nvSpPr>
        <p:spPr>
          <a:xfrm>
            <a:off x="1210516" y="1288428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 dirty="0"/>
              <a:t>Ecco </a:t>
            </a:r>
            <a:r>
              <a:rPr lang="en-US" sz="2000" b="0" strike="noStrike" spc="-1" dirty="0" err="1"/>
              <a:t>alcuni</a:t>
            </a:r>
            <a:r>
              <a:rPr lang="en-US" sz="2000" b="0" strike="noStrike" spc="-1" dirty="0"/>
              <a:t> link </a:t>
            </a:r>
            <a:r>
              <a:rPr lang="en-US" sz="2000" b="0" strike="noStrike" spc="-1" dirty="0" err="1"/>
              <a:t>che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potrebbero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esserti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utili</a:t>
            </a:r>
            <a:r>
              <a:rPr lang="en-US" sz="2000" b="0" strike="noStrike" spc="-1" dirty="0"/>
              <a:t>: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0" u="sng" strike="noStrike" spc="-1" dirty="0">
                <a:uFillTx/>
                <a:hlinkClick r:id="rId2"/>
              </a:rPr>
              <a:t>https://www.federconsumatori.it/come-fare-acquisti-online-in-sicurezza-il-vademecum-di-federconsumatori/</a:t>
            </a:r>
            <a:br>
              <a:rPr lang="en-US" sz="2000" dirty="0"/>
            </a:br>
            <a:r>
              <a:rPr lang="en-US" sz="2000" b="0" u="sng" strike="noStrike" spc="-1" dirty="0">
                <a:uFillTx/>
                <a:hlinkClick r:id="rId3"/>
              </a:rPr>
              <a:t>https://www.poliziadistato.it/statics/11/guida-sicura-per-gli-acquisti-online-2020.pdf</a:t>
            </a:r>
            <a:endParaRPr lang="en-US" sz="2000" b="0" strike="noStrike" spc="-1"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>
          <a:xfrm>
            <a:off x="8610600" y="6492240"/>
            <a:ext cx="2522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A177B3-88D4-4264-A389-F02040C1A822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41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2" name="Rectangle 29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72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Diritto di Recesso e Truffe Informatiche</a:t>
            </a: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1524000" y="5514052"/>
            <a:ext cx="9144000" cy="65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en-US" sz="2400" b="0" strike="noStrike" kern="1200" spc="-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Guida pratica per proteggersi dalle truffe e conoscere i propri diritti</a:t>
            </a: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4" name="Rectangle 29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54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📜 Diritto di Recesso: Cos'è?</a:t>
            </a:r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0" name="Rectangle 29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3080">
              <a:spcBef>
                <a:spcPts val="641"/>
              </a:spcBef>
              <a:buClr>
                <a:srgbClr val="000000"/>
              </a:buClr>
            </a:pPr>
            <a:r>
              <a:rPr lang="en-US" sz="2400" b="0" strike="noStrike" spc="-1"/>
              <a:t> Il diritto di recesso permette di restituire un acquisto o recedere da un contratto  entro 14 giorni dall’acquisto o dalla conclusione del contratto </a:t>
            </a:r>
          </a:p>
          <a:p>
            <a:pPr marL="343080">
              <a:spcBef>
                <a:spcPts val="641"/>
              </a:spcBef>
              <a:buClr>
                <a:srgbClr val="000000"/>
              </a:buClr>
            </a:pPr>
            <a:r>
              <a:rPr lang="en-US" sz="2400" b="0" strike="noStrike" spc="-1"/>
              <a:t> Si applica agli acquisti online, telefonici o fuori dai negozi</a:t>
            </a:r>
          </a:p>
          <a:p>
            <a:pPr marL="343080">
              <a:spcBef>
                <a:spcPts val="641"/>
              </a:spcBef>
              <a:buClr>
                <a:srgbClr val="000000"/>
              </a:buClr>
            </a:pPr>
            <a:r>
              <a:rPr lang="en-US" sz="2400" b="0" strike="noStrike" spc="-1"/>
              <a:t>Non serve fornire spiegazioni</a:t>
            </a:r>
          </a:p>
          <a:p>
            <a:pPr marL="343080">
              <a:spcBef>
                <a:spcPts val="641"/>
              </a:spcBef>
              <a:buClr>
                <a:srgbClr val="000000"/>
              </a:buClr>
            </a:pPr>
            <a:r>
              <a:rPr lang="en-US" sz="2400" b="0" strike="noStrike" spc="-1"/>
              <a:t> È un diritto garantito dalla legge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5" name="Rectangle 294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1" name="Rectangle 30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ttangolo 289"/>
          <p:cNvSpPr/>
          <p:nvPr/>
        </p:nvSpPr>
        <p:spPr>
          <a:xfrm>
            <a:off x="1210516" y="1131864"/>
            <a:ext cx="9849751" cy="30321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b="0" strike="noStrike" spc="-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strike="noStrike" spc="-1" dirty="0"/>
              <a:t>CODICE DI CONDOTTA COMMERCIALE  PER LA VENDITA DI ENERGIA ELETTRICA  E DI GAS NATURALE AI CLIENTI FINALI         Valido dall’1 </a:t>
            </a:r>
            <a:r>
              <a:rPr lang="en-US" sz="1400" b="1" strike="noStrike" spc="-1" dirty="0" err="1"/>
              <a:t>gennaio</a:t>
            </a:r>
            <a:r>
              <a:rPr lang="en-US" sz="1400" b="1" strike="noStrike" spc="-1" dirty="0"/>
              <a:t> 2025 – ARERA - </a:t>
            </a:r>
            <a:r>
              <a:rPr lang="en-US" sz="1400" b="1" strike="noStrike" spc="-1" dirty="0" err="1"/>
              <a:t>Allegato</a:t>
            </a:r>
            <a:r>
              <a:rPr lang="en-US" sz="1400" b="1" strike="noStrike" spc="-1" dirty="0"/>
              <a:t> A alla </a:t>
            </a:r>
            <a:r>
              <a:rPr lang="en-US" sz="1400" b="1" strike="noStrike" spc="-1" dirty="0" err="1"/>
              <a:t>deliberazione</a:t>
            </a:r>
            <a:r>
              <a:rPr lang="en-US" sz="1400" b="1" strike="noStrike" spc="-1" dirty="0"/>
              <a:t> 366/2018/R/com </a:t>
            </a:r>
            <a:endParaRPr lang="en-US" sz="1400" b="0" strike="noStrike" spc="-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strike="noStrike" spc="-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strike="noStrike" spc="-1" dirty="0" err="1"/>
              <a:t>Qualora</a:t>
            </a:r>
            <a:r>
              <a:rPr lang="en-US" sz="1400" b="0" strike="noStrike" spc="-1" dirty="0"/>
              <a:t> il </a:t>
            </a:r>
            <a:r>
              <a:rPr lang="en-US" sz="1400" b="0" strike="noStrike" spc="-1" dirty="0" err="1"/>
              <a:t>contratto</a:t>
            </a:r>
            <a:r>
              <a:rPr lang="en-US" sz="1400" b="0" strike="noStrike" spc="-1" dirty="0"/>
              <a:t> di </a:t>
            </a:r>
            <a:r>
              <a:rPr lang="en-US" sz="1400" b="0" strike="noStrike" spc="-1" dirty="0" err="1"/>
              <a:t>fornitura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sia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stato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concluso</a:t>
            </a:r>
            <a:r>
              <a:rPr lang="en-US" sz="1400" b="0" strike="noStrike" spc="-1" dirty="0"/>
              <a:t> dal </a:t>
            </a:r>
            <a:r>
              <a:rPr lang="en-US" sz="1400" b="0" strike="noStrike" spc="-1" dirty="0" err="1"/>
              <a:t>cliente</a:t>
            </a:r>
            <a:r>
              <a:rPr lang="en-US" sz="1400" b="0" strike="noStrike" spc="-1" dirty="0"/>
              <a:t> finale </a:t>
            </a:r>
            <a:r>
              <a:rPr lang="en-US" sz="1400" b="0" strike="noStrike" spc="-1" dirty="0" err="1"/>
              <a:t>domestico</a:t>
            </a:r>
            <a:r>
              <a:rPr lang="en-US" sz="1400" b="0" strike="noStrike" spc="-1" dirty="0"/>
              <a:t> in un </a:t>
            </a:r>
            <a:r>
              <a:rPr lang="en-US" sz="1400" b="0" strike="noStrike" spc="-1" dirty="0" err="1"/>
              <a:t>luogo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diverso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dai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locali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commerciali</a:t>
            </a:r>
            <a:r>
              <a:rPr lang="en-US" sz="1400" b="0" strike="noStrike" spc="-1" dirty="0"/>
              <a:t> del </a:t>
            </a:r>
            <a:r>
              <a:rPr lang="en-US" sz="1400" b="0" strike="noStrike" spc="-1" dirty="0" err="1"/>
              <a:t>venditore</a:t>
            </a:r>
            <a:r>
              <a:rPr lang="en-US" sz="1400" b="0" strike="noStrike" spc="-1" dirty="0"/>
              <a:t> o a </a:t>
            </a:r>
            <a:r>
              <a:rPr lang="en-US" sz="1400" b="0" strike="noStrike" spc="-1" dirty="0" err="1"/>
              <a:t>distanza</a:t>
            </a:r>
            <a:r>
              <a:rPr lang="en-US" sz="1400" b="0" strike="noStrike" spc="-1" dirty="0"/>
              <a:t>, il </a:t>
            </a:r>
            <a:r>
              <a:rPr lang="en-US" sz="1400" b="0" strike="noStrike" spc="-1" dirty="0" err="1"/>
              <a:t>cliente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può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recedere</a:t>
            </a:r>
            <a:r>
              <a:rPr lang="en-US" sz="1400" b="0" strike="noStrike" spc="-1" dirty="0"/>
              <a:t> dal </a:t>
            </a:r>
            <a:r>
              <a:rPr lang="en-US" sz="1400" b="0" strike="noStrike" spc="-1" dirty="0" err="1"/>
              <a:t>contratto</a:t>
            </a:r>
            <a:r>
              <a:rPr lang="en-US" sz="1400" b="0" strike="noStrike" spc="-1" dirty="0"/>
              <a:t> senza </a:t>
            </a:r>
            <a:r>
              <a:rPr lang="en-US" sz="1400" b="0" strike="noStrike" spc="-1" dirty="0" err="1"/>
              <a:t>oneri</a:t>
            </a:r>
            <a:r>
              <a:rPr lang="en-US" sz="1400" b="0" strike="noStrike" spc="-1" dirty="0"/>
              <a:t> e senza dover </a:t>
            </a:r>
            <a:r>
              <a:rPr lang="en-US" sz="1400" b="0" strike="noStrike" spc="-1" dirty="0" err="1"/>
              <a:t>fornire</a:t>
            </a:r>
            <a:r>
              <a:rPr lang="en-US" sz="1400" b="0" strike="noStrike" spc="-1" dirty="0"/>
              <a:t> alcuna </a:t>
            </a:r>
            <a:r>
              <a:rPr lang="en-US" sz="1400" b="0" strike="noStrike" spc="-1" dirty="0" err="1"/>
              <a:t>motivazione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entro</a:t>
            </a:r>
            <a:r>
              <a:rPr lang="en-US" sz="1400" b="0" strike="noStrike" spc="-1" dirty="0"/>
              <a:t> 14 (</a:t>
            </a:r>
            <a:r>
              <a:rPr lang="en-US" sz="1400" b="0" strike="noStrike" spc="-1" dirty="0" err="1"/>
              <a:t>quattordici</a:t>
            </a:r>
            <a:r>
              <a:rPr lang="en-US" sz="1400" b="0" strike="noStrike" spc="-1" dirty="0"/>
              <a:t>) </a:t>
            </a:r>
            <a:r>
              <a:rPr lang="en-US" sz="1400" b="0" strike="noStrike" spc="-1" dirty="0" err="1"/>
              <a:t>giorni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decorrenti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dalla</a:t>
            </a:r>
            <a:r>
              <a:rPr lang="en-US" sz="1400" b="0" strike="noStrike" spc="-1" dirty="0"/>
              <a:t> data di </a:t>
            </a:r>
            <a:r>
              <a:rPr lang="en-US" sz="1400" b="0" strike="noStrike" spc="-1" dirty="0" err="1"/>
              <a:t>conclusione</a:t>
            </a:r>
            <a:r>
              <a:rPr lang="en-US" sz="1400" b="0" strike="noStrike" spc="-1" dirty="0"/>
              <a:t> del </a:t>
            </a:r>
            <a:r>
              <a:rPr lang="en-US" sz="1400" b="0" strike="noStrike" spc="-1" dirty="0" err="1"/>
              <a:t>contratto</a:t>
            </a:r>
            <a:r>
              <a:rPr lang="en-US" sz="1400" b="0" strike="noStrike" spc="-1" dirty="0"/>
              <a:t>, secondo </a:t>
            </a:r>
            <a:r>
              <a:rPr lang="en-US" sz="1400" b="0" strike="noStrike" spc="-1" dirty="0" err="1"/>
              <a:t>quanto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previsto</a:t>
            </a:r>
            <a:r>
              <a:rPr lang="en-US" sz="1400" b="0" strike="noStrike" spc="-1" dirty="0"/>
              <a:t> dal </a:t>
            </a:r>
            <a:r>
              <a:rPr lang="en-US" sz="1400" b="0" strike="noStrike" spc="-1" dirty="0" err="1"/>
              <a:t>Codice</a:t>
            </a:r>
            <a:r>
              <a:rPr lang="en-US" sz="1400" b="0" strike="noStrike" spc="-1" dirty="0"/>
              <a:t> del </a:t>
            </a:r>
            <a:r>
              <a:rPr lang="en-US" sz="1400" b="0" strike="noStrike" spc="-1" dirty="0" err="1"/>
              <a:t>consumo</a:t>
            </a:r>
            <a:r>
              <a:rPr lang="en-US" sz="1400" b="0" strike="noStrike" spc="-1" dirty="0"/>
              <a:t>, </a:t>
            </a:r>
            <a:r>
              <a:rPr lang="en-US" sz="1400" b="0" strike="noStrike" spc="-1" dirty="0" err="1"/>
              <a:t>fatto</a:t>
            </a:r>
            <a:r>
              <a:rPr lang="en-US" sz="1400" b="0" strike="noStrike" spc="-1" dirty="0"/>
              <a:t> sempre salvo </a:t>
            </a:r>
            <a:r>
              <a:rPr lang="en-US" sz="1400" b="0" strike="noStrike" spc="-1" dirty="0" err="1"/>
              <a:t>quanto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specificamente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previsto</a:t>
            </a:r>
            <a:r>
              <a:rPr lang="en-US" sz="1400" b="0" strike="noStrike" spc="-1" dirty="0"/>
              <a:t> dal </a:t>
            </a:r>
            <a:r>
              <a:rPr lang="en-US" sz="1400" b="0" strike="noStrike" spc="-1" dirty="0" err="1"/>
              <a:t>medesimo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Codice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agli</a:t>
            </a:r>
            <a:r>
              <a:rPr lang="en-US" sz="1400" b="0" strike="noStrike" spc="-1" dirty="0"/>
              <a:t> </a:t>
            </a:r>
            <a:r>
              <a:rPr lang="en-US" sz="1400" b="0" strike="noStrike" spc="-1" dirty="0" err="1"/>
              <a:t>articoli</a:t>
            </a:r>
            <a:r>
              <a:rPr lang="en-US" sz="1400" b="0" strike="noStrike" spc="-1" dirty="0"/>
              <a:t> 52 e 53.</a:t>
            </a:r>
            <a:r>
              <a:rPr lang="en-US" sz="1400" b="1" u="sng" strike="noStrike" spc="-1" dirty="0">
                <a:uFillTx/>
              </a:rPr>
              <a:t> Il </a:t>
            </a:r>
            <a:r>
              <a:rPr lang="en-US" sz="1400" b="1" u="sng" strike="noStrike" spc="-1" dirty="0" err="1">
                <a:uFillTx/>
              </a:rPr>
              <a:t>periodo</a:t>
            </a:r>
            <a:r>
              <a:rPr lang="en-US" sz="1400" b="1" u="sng" strike="noStrike" spc="-1" dirty="0">
                <a:uFillTx/>
              </a:rPr>
              <a:t> di </a:t>
            </a:r>
            <a:r>
              <a:rPr lang="en-US" sz="1400" b="1" u="sng" strike="noStrike" spc="-1" dirty="0" err="1">
                <a:uFillTx/>
              </a:rPr>
              <a:t>ripensamento</a:t>
            </a:r>
            <a:r>
              <a:rPr lang="en-US" sz="1400" b="1" u="sng" strike="noStrike" spc="-1" dirty="0">
                <a:uFillTx/>
              </a:rPr>
              <a:t> di 14 </a:t>
            </a:r>
            <a:r>
              <a:rPr lang="en-US" sz="1400" b="1" u="sng" strike="noStrike" spc="-1" dirty="0" err="1">
                <a:uFillTx/>
              </a:rPr>
              <a:t>giorni</a:t>
            </a:r>
            <a:r>
              <a:rPr lang="en-US" sz="1400" b="1" u="sng" strike="noStrike" spc="-1" dirty="0">
                <a:uFillTx/>
              </a:rPr>
              <a:t> è </a:t>
            </a:r>
            <a:r>
              <a:rPr lang="en-US" sz="1400" b="1" u="sng" strike="noStrike" spc="-1" dirty="0" err="1">
                <a:uFillTx/>
              </a:rPr>
              <a:t>prolungato</a:t>
            </a:r>
            <a:r>
              <a:rPr lang="en-US" sz="1400" b="1" u="sng" strike="noStrike" spc="-1" dirty="0">
                <a:uFillTx/>
              </a:rPr>
              <a:t> a 30 (</a:t>
            </a:r>
            <a:r>
              <a:rPr lang="en-US" sz="1400" b="1" u="sng" strike="noStrike" spc="-1" dirty="0" err="1">
                <a:uFillTx/>
              </a:rPr>
              <a:t>trenta</a:t>
            </a:r>
            <a:r>
              <a:rPr lang="en-US" sz="1400" b="1" u="sng" strike="noStrike" spc="-1" dirty="0">
                <a:uFillTx/>
              </a:rPr>
              <a:t>) </a:t>
            </a:r>
            <a:r>
              <a:rPr lang="en-US" sz="1400" b="1" u="sng" strike="noStrike" spc="-1" dirty="0" err="1">
                <a:uFillTx/>
              </a:rPr>
              <a:t>giorni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nel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caso</a:t>
            </a:r>
            <a:r>
              <a:rPr lang="en-US" sz="1400" b="1" u="sng" strike="noStrike" spc="-1" dirty="0">
                <a:uFillTx/>
              </a:rPr>
              <a:t> di </a:t>
            </a:r>
            <a:r>
              <a:rPr lang="en-US" sz="1400" b="1" u="sng" strike="noStrike" spc="-1" dirty="0" err="1">
                <a:uFillTx/>
              </a:rPr>
              <a:t>contratti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conclusi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nel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contesto</a:t>
            </a:r>
            <a:r>
              <a:rPr lang="en-US" sz="1400" b="1" u="sng" strike="noStrike" spc="-1" dirty="0">
                <a:uFillTx/>
              </a:rPr>
              <a:t> di </a:t>
            </a:r>
            <a:r>
              <a:rPr lang="en-US" sz="1400" b="1" u="sng" strike="noStrike" spc="-1" dirty="0" err="1">
                <a:uFillTx/>
              </a:rPr>
              <a:t>visite</a:t>
            </a:r>
            <a:r>
              <a:rPr lang="en-US" sz="1400" b="1" u="sng" strike="noStrike" spc="-1" dirty="0">
                <a:uFillTx/>
              </a:rPr>
              <a:t> non </a:t>
            </a:r>
            <a:r>
              <a:rPr lang="en-US" sz="1400" b="1" u="sng" strike="noStrike" spc="-1" dirty="0" err="1">
                <a:uFillTx/>
              </a:rPr>
              <a:t>richieste</a:t>
            </a:r>
            <a:r>
              <a:rPr lang="en-US" sz="1400" b="1" u="sng" strike="noStrike" spc="-1" dirty="0">
                <a:uFillTx/>
              </a:rPr>
              <a:t> di un </a:t>
            </a:r>
            <a:r>
              <a:rPr lang="en-US" sz="1400" b="1" u="sng" strike="noStrike" spc="-1" dirty="0" err="1">
                <a:uFillTx/>
              </a:rPr>
              <a:t>venditore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presso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l’abitazione</a:t>
            </a:r>
            <a:r>
              <a:rPr lang="en-US" sz="1400" b="1" u="sng" strike="noStrike" spc="-1" dirty="0">
                <a:uFillTx/>
              </a:rPr>
              <a:t> di un </a:t>
            </a:r>
            <a:r>
              <a:rPr lang="en-US" sz="1400" b="1" u="sng" strike="noStrike" spc="-1" dirty="0" err="1">
                <a:uFillTx/>
              </a:rPr>
              <a:t>cliente</a:t>
            </a:r>
            <a:r>
              <a:rPr lang="en-US" sz="1400" b="1" u="sng" strike="noStrike" spc="-1" dirty="0">
                <a:uFillTx/>
              </a:rPr>
              <a:t> finale </a:t>
            </a:r>
            <a:r>
              <a:rPr lang="en-US" sz="1400" b="1" u="sng" strike="noStrike" spc="-1" dirty="0" err="1">
                <a:uFillTx/>
              </a:rPr>
              <a:t>domestico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oppure</a:t>
            </a:r>
            <a:r>
              <a:rPr lang="en-US" sz="1400" b="1" u="sng" strike="noStrike" spc="-1" dirty="0">
                <a:uFillTx/>
              </a:rPr>
              <a:t> di </a:t>
            </a:r>
            <a:r>
              <a:rPr lang="en-US" sz="1400" b="1" u="sng" strike="noStrike" spc="-1" dirty="0" err="1">
                <a:uFillTx/>
              </a:rPr>
              <a:t>escursioni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organizzate</a:t>
            </a:r>
            <a:r>
              <a:rPr lang="en-US" sz="1400" b="1" u="sng" strike="noStrike" spc="-1" dirty="0">
                <a:uFillTx/>
              </a:rPr>
              <a:t> da un </a:t>
            </a:r>
            <a:r>
              <a:rPr lang="en-US" sz="1400" b="1" u="sng" strike="noStrike" spc="-1" dirty="0" err="1">
                <a:uFillTx/>
              </a:rPr>
              <a:t>venditore</a:t>
            </a:r>
            <a:r>
              <a:rPr lang="en-US" sz="1400" b="1" u="sng" strike="noStrike" spc="-1" dirty="0">
                <a:uFillTx/>
              </a:rPr>
              <a:t> con lo </a:t>
            </a:r>
            <a:r>
              <a:rPr lang="en-US" sz="1400" b="1" u="sng" strike="noStrike" spc="-1" dirty="0" err="1">
                <a:uFillTx/>
              </a:rPr>
              <a:t>scopo</a:t>
            </a:r>
            <a:r>
              <a:rPr lang="en-US" sz="1400" b="1" u="sng" strike="noStrike" spc="-1" dirty="0">
                <a:uFillTx/>
              </a:rPr>
              <a:t> o con </a:t>
            </a:r>
            <a:r>
              <a:rPr lang="en-US" sz="1400" b="1" u="sng" strike="noStrike" spc="-1" dirty="0" err="1">
                <a:uFillTx/>
              </a:rPr>
              <a:t>l’effetto</a:t>
            </a:r>
            <a:r>
              <a:rPr lang="en-US" sz="1400" b="1" u="sng" strike="noStrike" spc="-1" dirty="0">
                <a:uFillTx/>
              </a:rPr>
              <a:t> di </a:t>
            </a:r>
            <a:r>
              <a:rPr lang="en-US" sz="1400" b="1" u="sng" strike="noStrike" spc="-1" dirty="0" err="1">
                <a:uFillTx/>
              </a:rPr>
              <a:t>promuovere</a:t>
            </a:r>
            <a:r>
              <a:rPr lang="en-US" sz="1400" b="1" u="sng" strike="noStrike" spc="-1" dirty="0">
                <a:uFillTx/>
              </a:rPr>
              <a:t> o </a:t>
            </a:r>
            <a:r>
              <a:rPr lang="en-US" sz="1400" b="1" u="sng" strike="noStrike" spc="-1" dirty="0" err="1">
                <a:uFillTx/>
              </a:rPr>
              <a:t>vendere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contratti</a:t>
            </a:r>
            <a:r>
              <a:rPr lang="en-US" sz="1400" b="1" u="sng" strike="noStrike" spc="-1" dirty="0">
                <a:uFillTx/>
              </a:rPr>
              <a:t> di </a:t>
            </a:r>
            <a:r>
              <a:rPr lang="en-US" sz="1400" b="1" u="sng" strike="noStrike" spc="-1" dirty="0" err="1">
                <a:uFillTx/>
              </a:rPr>
              <a:t>fornitura</a:t>
            </a:r>
            <a:r>
              <a:rPr lang="en-US" sz="1400" b="1" u="sng" strike="noStrike" spc="-1" dirty="0">
                <a:uFillTx/>
              </a:rPr>
              <a:t> di </a:t>
            </a:r>
            <a:r>
              <a:rPr lang="en-US" sz="1400" b="1" u="sng" strike="noStrike" spc="-1" dirty="0" err="1">
                <a:uFillTx/>
              </a:rPr>
              <a:t>energia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elettrica</a:t>
            </a:r>
            <a:r>
              <a:rPr lang="en-US" sz="1400" b="1" u="sng" strike="noStrike" spc="-1" dirty="0">
                <a:uFillTx/>
              </a:rPr>
              <a:t> e/o gas </a:t>
            </a:r>
            <a:r>
              <a:rPr lang="en-US" sz="1400" b="1" u="sng" strike="noStrike" spc="-1" dirty="0" err="1">
                <a:uFillTx/>
              </a:rPr>
              <a:t>naturale</a:t>
            </a:r>
            <a:r>
              <a:rPr lang="en-US" sz="1400" b="1" u="sng" strike="noStrike" spc="-1" dirty="0">
                <a:uFillTx/>
              </a:rPr>
              <a:t> ai </a:t>
            </a:r>
            <a:r>
              <a:rPr lang="en-US" sz="1400" b="1" u="sng" strike="noStrike" spc="-1" dirty="0" err="1">
                <a:uFillTx/>
              </a:rPr>
              <a:t>clienti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finali</a:t>
            </a:r>
            <a:r>
              <a:rPr lang="en-US" sz="1400" b="1" u="sng" strike="noStrike" spc="-1" dirty="0">
                <a:uFillTx/>
              </a:rPr>
              <a:t> </a:t>
            </a:r>
            <a:r>
              <a:rPr lang="en-US" sz="1400" b="1" u="sng" strike="noStrike" spc="-1" dirty="0" err="1">
                <a:uFillTx/>
              </a:rPr>
              <a:t>domestici</a:t>
            </a:r>
            <a:r>
              <a:rPr lang="en-US" sz="1400" b="1" u="sng" strike="noStrike" spc="-1" dirty="0">
                <a:uFillTx/>
              </a:rPr>
              <a:t>. </a:t>
            </a:r>
            <a:endParaRPr lang="en-US" sz="1400" b="0" strike="noStrike" spc="-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8" name="Rectangle 297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0" name="Freeform: Shape 299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2" name="Freeform: Shape 301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40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✅ Come Esercitare il Diritto di Recesso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94" name="PlaceHolder 2">
            <a:extLst>
              <a:ext uri="{FF2B5EF4-FFF2-40B4-BE49-F238E27FC236}">
                <a16:creationId xmlns:a16="http://schemas.microsoft.com/office/drawing/2014/main" id="{1A9AB885-149F-CEDD-85AF-A6030EE5080F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0346788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0" name="Rectangle 299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2" name="Rectangle 301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40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📩 Esempio di SMS Truffa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96" name="PlaceHolder 2">
            <a:extLst>
              <a:ext uri="{FF2B5EF4-FFF2-40B4-BE49-F238E27FC236}">
                <a16:creationId xmlns:a16="http://schemas.microsoft.com/office/drawing/2014/main" id="{C1802CEA-91DC-197F-F3A1-E91F1B4D904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19701791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2" name="Rectangle 301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4" name="Rectangle 303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40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📧 Esempio di Email Truffa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98" name="PlaceHolder 2">
            <a:extLst>
              <a:ext uri="{FF2B5EF4-FFF2-40B4-BE49-F238E27FC236}">
                <a16:creationId xmlns:a16="http://schemas.microsoft.com/office/drawing/2014/main" id="{113BE70E-2DB7-8F19-49E2-77FA78521B46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8194531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30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" name="Rectangle 30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Isosceles Triangle 30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Immagine 296"/>
          <p:cNvPicPr/>
          <p:nvPr/>
        </p:nvPicPr>
        <p:blipFill>
          <a:blip r:embed="rId2"/>
          <a:stretch/>
        </p:blipFill>
        <p:spPr>
          <a:xfrm>
            <a:off x="4153091" y="643467"/>
            <a:ext cx="3885817" cy="55710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" name="Rectangle 302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: Shape 304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8" name="Rettangolo 297"/>
          <p:cNvSpPr/>
          <p:nvPr/>
        </p:nvSpPr>
        <p:spPr>
          <a:xfrm>
            <a:off x="838200" y="1825625"/>
            <a:ext cx="5558489" cy="4351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strike="noStrike" spc="-1"/>
              <a:t> ‘INPS COMUNICA, Gentile utente, verifichi i suoi dati per continuare a percepire i suoi benefici presso INPS tramite il seguente link:……….’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strike="noStrike" spc="-1"/>
              <a:t>INPS NON INVIA LINK , per verificare la propria posizione è sufficiente accedere al sito INPS con il proprio spid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/>
          </a:p>
        </p:txBody>
      </p:sp>
      <p:sp>
        <p:nvSpPr>
          <p:cNvPr id="314" name="Oval 306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Block Arc 308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7" name="Arc 316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9" name="Freeform: Shape 318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8" name="Rectangle 22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Carta </a:t>
            </a:r>
            <a:r>
              <a:rPr lang="en-US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d'Identità</a:t>
            </a: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Elettronica</a:t>
            </a:r>
            <a:r>
              <a:rPr lang="en-US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(CIE)</a:t>
            </a:r>
            <a:endParaRPr lang="en-US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38680" algn="just">
              <a:spcBef>
                <a:spcPts val="1001"/>
              </a:spcBef>
              <a:buClr>
                <a:srgbClr val="000000"/>
              </a:buClr>
            </a:pPr>
            <a:r>
              <a:rPr lang="en-US" sz="2000" b="0" strike="noStrike" spc="-1" dirty="0"/>
              <a:t>La </a:t>
            </a:r>
            <a:r>
              <a:rPr lang="en-US" sz="2000" b="1" strike="noStrike" spc="-1" dirty="0"/>
              <a:t>CIE</a:t>
            </a:r>
            <a:r>
              <a:rPr lang="en-US" sz="2000" b="0" strike="noStrike" spc="-1" dirty="0"/>
              <a:t> non è solo un </a:t>
            </a:r>
            <a:r>
              <a:rPr lang="en-US" sz="2000" b="0" strike="noStrike" spc="-1" dirty="0" err="1"/>
              <a:t>documento</a:t>
            </a:r>
            <a:r>
              <a:rPr lang="en-US" sz="2000" b="0" strike="noStrike" spc="-1" dirty="0"/>
              <a:t> per </a:t>
            </a:r>
            <a:r>
              <a:rPr lang="en-US" sz="2000" b="0" strike="noStrike" spc="-1" dirty="0" err="1"/>
              <a:t>farti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riconoscere</a:t>
            </a:r>
            <a:r>
              <a:rPr lang="en-US" sz="2000" b="0" strike="noStrike" spc="-1" dirty="0"/>
              <a:t>, ma è </a:t>
            </a:r>
            <a:r>
              <a:rPr lang="en-US" sz="2000" b="0" strike="noStrike" spc="-1" dirty="0" err="1"/>
              <a:t>anche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una</a:t>
            </a:r>
            <a:r>
              <a:rPr lang="en-US" sz="2000" b="0" strike="noStrike" spc="-1" dirty="0"/>
              <a:t> delle </a:t>
            </a:r>
            <a:r>
              <a:rPr lang="en-US" sz="2000" b="0" strike="noStrike" spc="-1" dirty="0" err="1"/>
              <a:t>chiavi</a:t>
            </a:r>
            <a:r>
              <a:rPr lang="en-US" sz="2000" b="0" strike="noStrike" spc="-1" dirty="0"/>
              <a:t> per </a:t>
            </a:r>
            <a:r>
              <a:rPr lang="en-US" sz="2000" b="0" strike="noStrike" spc="-1" dirty="0" err="1"/>
              <a:t>accedere</a:t>
            </a:r>
            <a:r>
              <a:rPr lang="en-US" sz="2000" b="0" strike="noStrike" spc="-1" dirty="0"/>
              <a:t> ai </a:t>
            </a:r>
            <a:r>
              <a:rPr lang="en-US" sz="2000" b="0" strike="noStrike" spc="-1" dirty="0" err="1"/>
              <a:t>servizi</a:t>
            </a:r>
            <a:r>
              <a:rPr lang="en-US" sz="2000" b="0" strike="noStrike" spc="-1" dirty="0"/>
              <a:t> online </a:t>
            </a:r>
          </a:p>
          <a:p>
            <a:pPr marL="238680" algn="just"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/>
              <a:t>per </a:t>
            </a:r>
            <a:r>
              <a:rPr lang="en-US" sz="2000" b="1" strike="noStrike" spc="-1" dirty="0" err="1"/>
              <a:t>abilitare</a:t>
            </a:r>
            <a:r>
              <a:rPr lang="en-US" sz="2000" b="1" strike="noStrike" spc="-1" dirty="0"/>
              <a:t> la carta </a:t>
            </a:r>
            <a:r>
              <a:rPr lang="en-US" sz="2000" b="1" strike="noStrike" spc="-1" dirty="0" err="1"/>
              <a:t>d'identità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elettronica</a:t>
            </a:r>
            <a:r>
              <a:rPr lang="en-US" sz="2000" b="1" strike="noStrike" spc="-1" dirty="0"/>
              <a:t> (</a:t>
            </a:r>
            <a:r>
              <a:rPr lang="en-US" sz="2000" b="1" strike="noStrike" spc="-1" dirty="0" err="1"/>
              <a:t>cie</a:t>
            </a:r>
            <a:r>
              <a:rPr lang="en-US" sz="2000" b="1" strike="noStrike" spc="-1" dirty="0"/>
              <a:t>), devi </a:t>
            </a:r>
            <a:r>
              <a:rPr lang="en-US" sz="2000" b="1" strike="noStrike" spc="-1" dirty="0" err="1"/>
              <a:t>attivare</a:t>
            </a:r>
            <a:r>
              <a:rPr lang="en-US" sz="2000" b="1" strike="noStrike" spc="-1" dirty="0"/>
              <a:t> le </a:t>
            </a:r>
            <a:r>
              <a:rPr lang="en-US" sz="2000" b="1" strike="noStrike" spc="-1" dirty="0" err="1"/>
              <a:t>credenziali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tramite</a:t>
            </a:r>
            <a:r>
              <a:rPr lang="en-US" sz="2000" b="1" strike="noStrike" spc="-1" dirty="0"/>
              <a:t> il </a:t>
            </a:r>
            <a:r>
              <a:rPr lang="en-US" sz="2000" b="1" strike="noStrike" spc="-1" dirty="0" err="1"/>
              <a:t>sito</a:t>
            </a:r>
            <a:r>
              <a:rPr lang="en-US" sz="2000" b="1" strike="noStrike" spc="-1" dirty="0"/>
              <a:t> web www.cartaidentita.interno.gov.it o </a:t>
            </a:r>
            <a:r>
              <a:rPr lang="en-US" sz="2000" b="1" strike="noStrike" spc="-1" dirty="0" err="1"/>
              <a:t>l'app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cieid</a:t>
            </a:r>
            <a:r>
              <a:rPr lang="en-US" sz="2000" b="1" strike="noStrike" spc="-1" dirty="0"/>
              <a:t>. </a:t>
            </a:r>
            <a:r>
              <a:rPr lang="en-US" sz="2000" b="1" strike="noStrike" spc="-1" dirty="0" err="1"/>
              <a:t>dovrai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inserire</a:t>
            </a:r>
            <a:r>
              <a:rPr lang="en-US" sz="2000" b="1" strike="noStrike" spc="-1" dirty="0"/>
              <a:t> il </a:t>
            </a:r>
            <a:r>
              <a:rPr lang="en-US" sz="2000" b="1" strike="noStrike" spc="-1" dirty="0" err="1"/>
              <a:t>tuo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codice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fiscale</a:t>
            </a:r>
            <a:r>
              <a:rPr lang="en-US" sz="2000" b="1" strike="noStrike" spc="-1" dirty="0"/>
              <a:t>, il </a:t>
            </a:r>
            <a:r>
              <a:rPr lang="en-US" sz="2000" b="1" strike="noStrike" spc="-1" dirty="0" err="1"/>
              <a:t>codice</a:t>
            </a:r>
            <a:r>
              <a:rPr lang="en-US" sz="2000" b="1" strike="noStrike" spc="-1" dirty="0"/>
              <a:t> di </a:t>
            </a:r>
            <a:r>
              <a:rPr lang="en-US" sz="2000" b="1" strike="noStrike" spc="-1" dirty="0" err="1"/>
              <a:t>serie</a:t>
            </a:r>
            <a:r>
              <a:rPr lang="en-US" sz="2000" b="1" strike="noStrike" spc="-1" dirty="0"/>
              <a:t> della carta e </a:t>
            </a:r>
            <a:r>
              <a:rPr lang="en-US" sz="2000" b="1" strike="noStrike" spc="-1" dirty="0" err="1"/>
              <a:t>i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codici</a:t>
            </a:r>
            <a:r>
              <a:rPr lang="en-US" sz="2000" b="1" strike="noStrike" spc="-1" dirty="0"/>
              <a:t> pin e </a:t>
            </a:r>
            <a:r>
              <a:rPr lang="en-US" sz="2000" b="1" strike="noStrike" spc="-1" dirty="0" err="1"/>
              <a:t>puk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che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hai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ricevuto</a:t>
            </a:r>
            <a:r>
              <a:rPr lang="en-US" sz="2000" b="1" strike="noStrike" spc="-1" dirty="0"/>
              <a:t> al </a:t>
            </a:r>
            <a:r>
              <a:rPr lang="en-US" sz="2000" b="1" strike="noStrike" spc="-1" dirty="0" err="1"/>
              <a:t>momento</a:t>
            </a:r>
            <a:r>
              <a:rPr lang="en-US" sz="2000" b="1" strike="noStrike" spc="-1" dirty="0"/>
              <a:t> della </a:t>
            </a:r>
            <a:r>
              <a:rPr lang="en-US" sz="2000" b="1" strike="noStrike" spc="-1" dirty="0" err="1"/>
              <a:t>richiesta</a:t>
            </a:r>
            <a:r>
              <a:rPr lang="en-US" sz="2000" b="1" strike="noStrike" spc="-1" dirty="0"/>
              <a:t> del </a:t>
            </a:r>
            <a:r>
              <a:rPr lang="en-US" sz="2000" b="1" strike="noStrike" spc="-1" dirty="0" err="1"/>
              <a:t>documento</a:t>
            </a:r>
            <a:r>
              <a:rPr lang="en-US" sz="2000" b="1" strike="noStrike" spc="-1" dirty="0"/>
              <a:t>. </a:t>
            </a:r>
            <a:r>
              <a:rPr lang="en-US" sz="2000" b="1" strike="noStrike" spc="-1" dirty="0" err="1"/>
              <a:t>successivamente</a:t>
            </a:r>
            <a:r>
              <a:rPr lang="en-US" sz="2000" b="1" strike="noStrike" spc="-1" dirty="0"/>
              <a:t>, </a:t>
            </a:r>
            <a:r>
              <a:rPr lang="en-US" sz="2000" b="1" strike="noStrike" spc="-1" dirty="0" err="1"/>
              <a:t>segui</a:t>
            </a:r>
            <a:r>
              <a:rPr lang="en-US" sz="2000" b="1" strike="noStrike" spc="-1" dirty="0"/>
              <a:t> la </a:t>
            </a:r>
            <a:r>
              <a:rPr lang="en-US" sz="2000" b="1" strike="noStrike" spc="-1" dirty="0" err="1"/>
              <a:t>procedura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guidata</a:t>
            </a:r>
            <a:r>
              <a:rPr lang="en-US" sz="2000" b="1" strike="noStrike" spc="-1" dirty="0"/>
              <a:t>, </a:t>
            </a:r>
            <a:r>
              <a:rPr lang="en-US" sz="2000" b="1" strike="noStrike" spc="-1" dirty="0" err="1"/>
              <a:t>verifica</a:t>
            </a:r>
            <a:r>
              <a:rPr lang="en-US" sz="2000" b="1" strike="noStrike" spc="-1" dirty="0"/>
              <a:t> il </a:t>
            </a:r>
            <a:r>
              <a:rPr lang="en-US" sz="2000" b="1" strike="noStrike" spc="-1" dirty="0" err="1"/>
              <a:t>tuo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numero</a:t>
            </a:r>
            <a:r>
              <a:rPr lang="en-US" sz="2000" b="1" strike="noStrike" spc="-1" dirty="0"/>
              <a:t> di </a:t>
            </a:r>
            <a:r>
              <a:rPr lang="en-US" sz="2000" b="1" strike="noStrike" spc="-1" dirty="0" err="1"/>
              <a:t>cellulare</a:t>
            </a:r>
            <a:r>
              <a:rPr lang="en-US" sz="2000" b="1" strike="noStrike" spc="-1" dirty="0"/>
              <a:t> e </a:t>
            </a:r>
            <a:r>
              <a:rPr lang="en-US" sz="2000" b="1" strike="noStrike" spc="-1" dirty="0" err="1"/>
              <a:t>crea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una</a:t>
            </a:r>
            <a:r>
              <a:rPr lang="en-US" sz="2000" b="1" strike="noStrike" spc="-1" dirty="0"/>
              <a:t> password per </a:t>
            </a:r>
            <a:r>
              <a:rPr lang="en-US" sz="2000" b="1" strike="noStrike" spc="-1" dirty="0" err="1"/>
              <a:t>completare</a:t>
            </a:r>
            <a:r>
              <a:rPr lang="en-US" sz="2000" b="1" strike="noStrike" spc="-1" dirty="0"/>
              <a:t> </a:t>
            </a:r>
            <a:r>
              <a:rPr lang="en-US" sz="2000" b="1" strike="noStrike" spc="-1" dirty="0" err="1"/>
              <a:t>l'attivazione</a:t>
            </a:r>
            <a:r>
              <a:rPr lang="en-US" sz="2000" b="1" strike="noStrike" spc="-1" dirty="0"/>
              <a:t>. </a:t>
            </a:r>
            <a:endParaRPr lang="en-US" sz="2000" b="0" strike="noStrike" spc="-1" dirty="0"/>
          </a:p>
          <a:p>
            <a:pPr marL="238680">
              <a:spcBef>
                <a:spcPts val="1001"/>
              </a:spcBef>
              <a:tabLst>
                <a:tab pos="0" algn="l"/>
              </a:tabLst>
            </a:pPr>
            <a:endParaRPr lang="en-US" sz="2000" b="0" strike="noStrike" spc="-1" dirty="0"/>
          </a:p>
        </p:txBody>
      </p:sp>
      <p:sp>
        <p:nvSpPr>
          <p:cNvPr id="214" name="PlaceHolder 3"/>
          <p:cNvSpPr>
            <a:spLocks noGrp="1"/>
          </p:cNvSpPr>
          <p:nvPr>
            <p:ph type="ftr" idx="17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543026E-F127-442F-BA46-F257621FB3BE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5" name="Rectangle 304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51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Cassazione Civ sez III n. 3780/2024</a:t>
            </a:r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970908" y="3700594"/>
            <a:ext cx="542578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sottrazione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codici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personali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correntista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attraverso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tecniche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fraudolente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un’eventualità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rientra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rischio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impresa e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quindi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l’istituto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credito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liberarsi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dalla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propria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responsabilità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l’onere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dimostrare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aver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adottato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soluzioni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idonee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ridurre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prevenire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l’uso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fraudolento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sistemi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0" strike="noStrike" kern="1200" spc="-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elettronici</a:t>
            </a:r>
            <a:r>
              <a:rPr lang="en-US" sz="17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07" name="Freeform: Shape 306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" name="Block Arc 310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9" name="Arc 318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1" name="Freeform: Shape 320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" name="Rectangle 30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>
              <a:tabLst>
                <a:tab pos="0" algn="l"/>
              </a:tabLst>
            </a:pPr>
            <a:r>
              <a:rPr lang="en-US" sz="31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Navigare Sicuri: Pochi Consigli per Stare Tranquilli</a:t>
            </a:r>
            <a:endParaRPr lang="en-US" sz="31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ftr" idx="3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8873254" y="6356350"/>
            <a:ext cx="24774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1D6E266-C951-4937-BCC9-4F5DA93A5649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51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305" name="PlaceHolder 2">
            <a:extLst>
              <a:ext uri="{FF2B5EF4-FFF2-40B4-BE49-F238E27FC236}">
                <a16:creationId xmlns:a16="http://schemas.microsoft.com/office/drawing/2014/main" id="{1F3657F1-CE4A-E8DB-8EC0-4E63B166AECF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1227021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2" name="Rectangle 221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PEC: La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Raccomandata</a:t>
            </a: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</a:t>
            </a: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Viaggia</a:t>
            </a: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via Email</a:t>
            </a:r>
            <a:endParaRPr lang="en-US" sz="37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6440" algn="just">
              <a:spcBef>
                <a:spcPts val="1001"/>
              </a:spcBef>
              <a:tabLst>
                <a:tab pos="0" algn="l"/>
              </a:tabLst>
            </a:pPr>
            <a:r>
              <a:rPr lang="en-US" sz="1900" b="0" strike="noStrike" spc="-1" dirty="0"/>
              <a:t>La </a:t>
            </a:r>
            <a:r>
              <a:rPr lang="en-US" sz="1900" b="1" strike="noStrike" spc="-1" dirty="0"/>
              <a:t>PEC</a:t>
            </a:r>
            <a:r>
              <a:rPr lang="en-US" sz="1900" b="0" strike="noStrike" spc="-1" dirty="0"/>
              <a:t> (Posta </a:t>
            </a:r>
            <a:r>
              <a:rPr lang="en-US" sz="1900" b="0" strike="noStrike" spc="-1" dirty="0" err="1"/>
              <a:t>Elettronica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Certificata</a:t>
            </a:r>
            <a:r>
              <a:rPr lang="en-US" sz="1900" b="0" strike="noStrike" spc="-1" dirty="0"/>
              <a:t>) è un </a:t>
            </a:r>
            <a:r>
              <a:rPr lang="en-US" sz="1900" b="0" strike="noStrike" spc="-1" dirty="0" err="1"/>
              <a:t>tipo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speciale</a:t>
            </a:r>
            <a:r>
              <a:rPr lang="en-US" sz="1900" b="0" strike="noStrike" spc="-1" dirty="0"/>
              <a:t> di email </a:t>
            </a:r>
            <a:r>
              <a:rPr lang="en-US" sz="1900" b="0" strike="noStrike" spc="-1" dirty="0" err="1"/>
              <a:t>che</a:t>
            </a:r>
            <a:r>
              <a:rPr lang="en-US" sz="1900" b="0" strike="noStrike" spc="-1" dirty="0"/>
              <a:t> ha lo </a:t>
            </a:r>
            <a:r>
              <a:rPr lang="en-US" sz="1900" b="1" strike="noStrike" spc="-1" dirty="0" err="1"/>
              <a:t>stesso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valore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legale</a:t>
            </a:r>
            <a:r>
              <a:rPr lang="en-US" sz="1900" b="1" strike="noStrike" spc="-1" dirty="0"/>
              <a:t> di </a:t>
            </a:r>
            <a:r>
              <a:rPr lang="en-US" sz="1900" b="1" strike="noStrike" spc="-1" dirty="0" err="1"/>
              <a:t>una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raccomandata</a:t>
            </a:r>
            <a:r>
              <a:rPr lang="en-US" sz="1900" b="1" strike="noStrike" spc="-1" dirty="0"/>
              <a:t> con </a:t>
            </a:r>
            <a:r>
              <a:rPr lang="en-US" sz="1900" b="1" strike="noStrike" spc="-1" dirty="0" err="1"/>
              <a:t>ricevuta</a:t>
            </a:r>
            <a:r>
              <a:rPr lang="en-US" sz="1900" b="1" strike="noStrike" spc="-1" dirty="0"/>
              <a:t> di </a:t>
            </a:r>
            <a:r>
              <a:rPr lang="en-US" sz="1900" b="1" strike="noStrike" spc="-1" dirty="0" err="1"/>
              <a:t>ritorno</a:t>
            </a:r>
            <a:r>
              <a:rPr lang="en-US" sz="1900" b="0" strike="noStrike" spc="-1" dirty="0"/>
              <a:t> </a:t>
            </a:r>
          </a:p>
          <a:p>
            <a:pPr marL="226440" algn="just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900" b="1" strike="noStrike" spc="-1" dirty="0" err="1"/>
              <a:t>Perché</a:t>
            </a:r>
            <a:r>
              <a:rPr lang="en-US" sz="1900" b="1" strike="noStrike" spc="-1" dirty="0"/>
              <a:t> è utile?</a:t>
            </a:r>
            <a:endParaRPr lang="en-US" sz="1900" b="0" strike="noStrike" spc="-1" dirty="0"/>
          </a:p>
          <a:p>
            <a:pPr marL="226440" algn="just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900" b="1" strike="noStrike" spc="-1" dirty="0"/>
              <a:t>È veloce e </a:t>
            </a:r>
            <a:r>
              <a:rPr lang="en-US" sz="1900" b="1" strike="noStrike" spc="-1" dirty="0" err="1"/>
              <a:t>sicura</a:t>
            </a:r>
            <a:r>
              <a:rPr lang="en-US" sz="1900" b="0" strike="noStrike" spc="-1" dirty="0"/>
              <a:t>: </a:t>
            </a:r>
            <a:r>
              <a:rPr lang="en-US" sz="1900" b="0" strike="noStrike" spc="-1" dirty="0" err="1"/>
              <a:t>garantisce</a:t>
            </a:r>
            <a:r>
              <a:rPr lang="en-US" sz="1900" b="0" strike="noStrike" spc="-1" dirty="0"/>
              <a:t> la </a:t>
            </a:r>
            <a:r>
              <a:rPr lang="en-US" sz="1900" b="0" strike="noStrike" spc="-1" dirty="0" err="1"/>
              <a:t>prova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dell'invio</a:t>
            </a:r>
            <a:r>
              <a:rPr lang="en-US" sz="1900" b="0" strike="noStrike" spc="-1" dirty="0"/>
              <a:t> e della </a:t>
            </a:r>
            <a:r>
              <a:rPr lang="en-US" sz="1900" b="0" strike="noStrike" spc="-1" dirty="0" err="1"/>
              <a:t>ricezione</a:t>
            </a:r>
            <a:r>
              <a:rPr lang="en-US" sz="1900" b="0" strike="noStrike" spc="-1" dirty="0"/>
              <a:t> del </a:t>
            </a:r>
            <a:r>
              <a:rPr lang="en-US" sz="1900" b="0" strike="noStrike" spc="-1" dirty="0" err="1"/>
              <a:t>messaggio</a:t>
            </a:r>
            <a:endParaRPr lang="en-US" sz="1900" b="0" strike="noStrike" spc="-1" dirty="0"/>
          </a:p>
          <a:p>
            <a:pPr marL="226440" algn="just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900" b="1" strike="noStrike" spc="-1" dirty="0"/>
              <a:t>È </a:t>
            </a:r>
            <a:r>
              <a:rPr lang="en-US" sz="1900" b="1" strike="noStrike" spc="-1" dirty="0" err="1"/>
              <a:t>economica</a:t>
            </a:r>
            <a:r>
              <a:rPr lang="en-US" sz="1900" b="0" strike="noStrike" spc="-1" dirty="0"/>
              <a:t>: il </a:t>
            </a:r>
            <a:r>
              <a:rPr lang="en-US" sz="1900" b="0" strike="noStrike" spc="-1" dirty="0" err="1"/>
              <a:t>costo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annuale</a:t>
            </a:r>
            <a:r>
              <a:rPr lang="en-US" sz="1900" b="0" strike="noStrike" spc="-1" dirty="0"/>
              <a:t> è </a:t>
            </a:r>
            <a:r>
              <a:rPr lang="en-US" sz="1900" b="0" strike="noStrike" spc="-1" dirty="0" err="1"/>
              <a:t>spesso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inferiore</a:t>
            </a:r>
            <a:r>
              <a:rPr lang="en-US" sz="1900" b="0" strike="noStrike" spc="-1" dirty="0"/>
              <a:t> a </a:t>
            </a:r>
            <a:r>
              <a:rPr lang="en-US" sz="1900" b="0" strike="noStrike" spc="-1" dirty="0" err="1"/>
              <a:t>quello</a:t>
            </a:r>
            <a:r>
              <a:rPr lang="en-US" sz="1900" b="0" strike="noStrike" spc="-1" dirty="0"/>
              <a:t> di poche </a:t>
            </a:r>
            <a:r>
              <a:rPr lang="en-US" sz="1900" b="0" strike="noStrike" spc="-1" dirty="0" err="1"/>
              <a:t>raccomandate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cartacee</a:t>
            </a:r>
            <a:endParaRPr lang="en-US" sz="1900" b="0" strike="noStrike" spc="-1" dirty="0"/>
          </a:p>
          <a:p>
            <a:pPr marL="226440" algn="just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1900" b="1" strike="noStrike" spc="-1" dirty="0"/>
              <a:t>Ha </a:t>
            </a:r>
            <a:r>
              <a:rPr lang="en-US" sz="1900" b="1" strike="noStrike" spc="-1" dirty="0" err="1"/>
              <a:t>valore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legale</a:t>
            </a:r>
            <a:r>
              <a:rPr lang="en-US" sz="1900" b="0" strike="noStrike" spc="-1" dirty="0"/>
              <a:t>: </a:t>
            </a:r>
            <a:r>
              <a:rPr lang="en-US" sz="1900" b="0" strike="noStrike" spc="-1" dirty="0" err="1"/>
              <a:t>ideale</a:t>
            </a:r>
            <a:r>
              <a:rPr lang="en-US" sz="1900" b="0" strike="noStrike" spc="-1" dirty="0"/>
              <a:t> per </a:t>
            </a:r>
            <a:r>
              <a:rPr lang="en-US" sz="1900" b="0" strike="noStrike" spc="-1" dirty="0" err="1"/>
              <a:t>comunicazioni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ufficiali</a:t>
            </a:r>
            <a:r>
              <a:rPr lang="en-US" sz="1900" b="0" strike="noStrike" spc="-1" dirty="0"/>
              <a:t>, ma </a:t>
            </a:r>
            <a:r>
              <a:rPr lang="en-US" sz="1900" b="0" strike="noStrike" spc="-1" dirty="0" err="1"/>
              <a:t>ricorda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che</a:t>
            </a:r>
            <a:r>
              <a:rPr lang="en-US" sz="1900" b="0" strike="noStrike" spc="-1" dirty="0"/>
              <a:t> il </a:t>
            </a:r>
            <a:r>
              <a:rPr lang="en-US" sz="1900" b="0" strike="noStrike" spc="-1" dirty="0" err="1"/>
              <a:t>valore</a:t>
            </a:r>
            <a:r>
              <a:rPr lang="en-US" sz="1900" b="0" strike="noStrike" spc="-1" dirty="0"/>
              <a:t> di </a:t>
            </a:r>
            <a:r>
              <a:rPr lang="en-US" sz="1900" b="0" strike="noStrike" spc="-1" dirty="0" err="1"/>
              <a:t>raccomandata</a:t>
            </a:r>
            <a:r>
              <a:rPr lang="en-US" sz="1900" b="0" strike="noStrike" spc="-1" dirty="0"/>
              <a:t> A/R </a:t>
            </a:r>
            <a:r>
              <a:rPr lang="en-US" sz="1900" b="0" strike="noStrike" spc="-1" dirty="0" err="1"/>
              <a:t>si</a:t>
            </a:r>
            <a:r>
              <a:rPr lang="en-US" sz="1900" b="0" strike="noStrike" spc="-1" dirty="0"/>
              <a:t> ha solo </a:t>
            </a:r>
            <a:r>
              <a:rPr lang="en-US" sz="1900" b="0" strike="noStrike" spc="-1" dirty="0" err="1"/>
              <a:t>quando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si</a:t>
            </a:r>
            <a:r>
              <a:rPr lang="en-US" sz="1900" b="0" strike="noStrike" spc="-1" dirty="0"/>
              <a:t> scrive da </a:t>
            </a:r>
            <a:r>
              <a:rPr lang="en-US" sz="1900" b="0" strike="noStrike" spc="-1" dirty="0" err="1"/>
              <a:t>una</a:t>
            </a:r>
            <a:r>
              <a:rPr lang="en-US" sz="1900" b="0" strike="noStrike" spc="-1" dirty="0"/>
              <a:t> PEC a </a:t>
            </a:r>
            <a:r>
              <a:rPr lang="en-US" sz="1900" b="0" strike="noStrike" spc="-1" dirty="0" err="1"/>
              <a:t>un'altra</a:t>
            </a:r>
            <a:r>
              <a:rPr lang="en-US" sz="1900" b="0" strike="noStrike" spc="-1" dirty="0"/>
              <a:t> PEC</a:t>
            </a:r>
          </a:p>
        </p:txBody>
      </p:sp>
      <p:sp>
        <p:nvSpPr>
          <p:cNvPr id="217" name="PlaceHolder 3"/>
          <p:cNvSpPr>
            <a:spLocks noGrp="1"/>
          </p:cNvSpPr>
          <p:nvPr>
            <p:ph type="ftr" idx="18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673160-0B69-48F8-A908-8013B0FDB74B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" name="Rectangle 224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Domicilio</a:t>
            </a: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Digitale</a:t>
            </a: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La Tua Cassetta </a:t>
            </a:r>
            <a:r>
              <a:rPr lang="en-US" sz="37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Postale</a:t>
            </a:r>
            <a:r>
              <a:rPr lang="en-US" sz="37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Ufficiale</a:t>
            </a:r>
            <a:endParaRPr lang="en-US" sz="37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1852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0" strike="noStrike" spc="-1" dirty="0" err="1"/>
              <a:t>Immagina</a:t>
            </a:r>
            <a:r>
              <a:rPr lang="en-US" sz="1900" b="0" strike="noStrike" spc="-1" dirty="0"/>
              <a:t> di </a:t>
            </a:r>
            <a:r>
              <a:rPr lang="en-US" sz="1900" b="0" strike="noStrike" spc="-1" dirty="0" err="1"/>
              <a:t>ricevere</a:t>
            </a:r>
            <a:r>
              <a:rPr lang="en-US" sz="1900" b="0" strike="noStrike" spc="-1" dirty="0"/>
              <a:t> tutte le </a:t>
            </a:r>
            <a:r>
              <a:rPr lang="en-US" sz="1900" b="0" strike="noStrike" spc="-1" dirty="0" err="1"/>
              <a:t>comunicazioni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importanti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dello</a:t>
            </a:r>
            <a:r>
              <a:rPr lang="en-US" sz="1900" b="0" strike="noStrike" spc="-1" dirty="0"/>
              <a:t> Stato (</a:t>
            </a:r>
            <a:r>
              <a:rPr lang="en-US" sz="1900" b="0" strike="noStrike" spc="-1" dirty="0" err="1"/>
              <a:t>multe</a:t>
            </a:r>
            <a:r>
              <a:rPr lang="en-US" sz="1900" b="0" strike="noStrike" spc="-1" dirty="0"/>
              <a:t>, </a:t>
            </a:r>
            <a:r>
              <a:rPr lang="en-US" sz="1900" b="0" strike="noStrike" spc="-1" dirty="0" err="1"/>
              <a:t>rimborsi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fiscali</a:t>
            </a:r>
            <a:r>
              <a:rPr lang="en-US" sz="1900" b="0" strike="noStrike" spc="-1" dirty="0"/>
              <a:t>, </a:t>
            </a:r>
            <a:r>
              <a:rPr lang="en-US" sz="1900" b="0" strike="noStrike" spc="-1" dirty="0" err="1"/>
              <a:t>avvisi</a:t>
            </a:r>
            <a:r>
              <a:rPr lang="en-US" sz="1900" b="0" strike="noStrike" spc="-1" dirty="0"/>
              <a:t>) </a:t>
            </a:r>
            <a:r>
              <a:rPr lang="en-US" sz="1900" b="0" strike="noStrike" spc="-1" dirty="0" err="1"/>
              <a:t>direttamente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sulla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tua</a:t>
            </a:r>
            <a:r>
              <a:rPr lang="en-US" sz="1900" b="0" strike="noStrike" spc="-1" dirty="0"/>
              <a:t> email PEC, in modo </a:t>
            </a:r>
            <a:r>
              <a:rPr lang="en-US" sz="1900" b="0" strike="noStrike" spc="-1" dirty="0" err="1"/>
              <a:t>sicuro</a:t>
            </a:r>
            <a:r>
              <a:rPr lang="en-US" sz="1900" b="0" strike="noStrike" spc="-1" dirty="0"/>
              <a:t> e </a:t>
            </a:r>
            <a:r>
              <a:rPr lang="en-US" sz="1900" b="0" strike="noStrike" spc="-1" dirty="0" err="1"/>
              <a:t>immediato</a:t>
            </a:r>
            <a:r>
              <a:rPr lang="en-US" sz="1900" b="0" strike="noStrike" spc="-1" dirty="0"/>
              <a:t>. </a:t>
            </a:r>
            <a:r>
              <a:rPr lang="en-US" sz="1900" b="0" strike="noStrike" spc="-1" dirty="0" err="1"/>
              <a:t>Questo</a:t>
            </a:r>
            <a:r>
              <a:rPr lang="en-US" sz="1900" b="0" strike="noStrike" spc="-1" dirty="0"/>
              <a:t> è il </a:t>
            </a:r>
            <a:r>
              <a:rPr lang="en-US" sz="1900" b="1" strike="noStrike" spc="-1" dirty="0" err="1"/>
              <a:t>domicilio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digitale</a:t>
            </a:r>
            <a:endParaRPr lang="en-US" sz="1900" b="0" strike="noStrike" spc="-1" dirty="0"/>
          </a:p>
          <a:p>
            <a:pPr marL="21852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1" strike="noStrike" spc="-1" dirty="0"/>
              <a:t>Come </a:t>
            </a:r>
            <a:r>
              <a:rPr lang="en-US" sz="1900" b="1" strike="noStrike" spc="-1" dirty="0" err="1"/>
              <a:t>si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attiva</a:t>
            </a:r>
            <a:r>
              <a:rPr lang="en-US" sz="1900" b="1" strike="noStrike" spc="-1" dirty="0"/>
              <a:t>?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Registrando</a:t>
            </a:r>
            <a:r>
              <a:rPr lang="en-US" sz="1900" b="0" strike="noStrike" spc="-1" dirty="0"/>
              <a:t> il </a:t>
            </a:r>
            <a:r>
              <a:rPr lang="en-US" sz="1900" b="0" strike="noStrike" spc="-1" dirty="0" err="1"/>
              <a:t>tuo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indirizzo</a:t>
            </a:r>
            <a:r>
              <a:rPr lang="en-US" sz="1900" b="0" strike="noStrike" spc="-1" dirty="0"/>
              <a:t> PEC </a:t>
            </a:r>
            <a:r>
              <a:rPr lang="en-US" sz="1900" b="0" strike="noStrike" spc="-1" dirty="0" err="1"/>
              <a:t>sull'</a:t>
            </a:r>
            <a:r>
              <a:rPr lang="en-US" sz="1900" b="1" strike="noStrike" spc="-1" dirty="0" err="1"/>
              <a:t>Indice</a:t>
            </a:r>
            <a:r>
              <a:rPr lang="en-US" sz="1900" b="1" strike="noStrike" spc="-1" dirty="0"/>
              <a:t> Nazionale </a:t>
            </a:r>
            <a:r>
              <a:rPr lang="en-US" sz="1900" b="1" strike="noStrike" spc="-1" dirty="0" err="1"/>
              <a:t>dei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Domicili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Digitali</a:t>
            </a:r>
            <a:r>
              <a:rPr lang="en-US" sz="1900" b="1" strike="noStrike" spc="-1" dirty="0"/>
              <a:t> (INAD)</a:t>
            </a:r>
            <a:endParaRPr lang="en-US" sz="1900" b="0" strike="noStrike" spc="-1" dirty="0"/>
          </a:p>
          <a:p>
            <a:pPr marL="21852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1" strike="noStrike" spc="-1" dirty="0"/>
              <a:t>Quali </a:t>
            </a:r>
            <a:r>
              <a:rPr lang="en-US" sz="1900" b="1" strike="noStrike" spc="-1" dirty="0" err="1"/>
              <a:t>sono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i</a:t>
            </a:r>
            <a:r>
              <a:rPr lang="en-US" sz="1900" b="1" strike="noStrike" spc="-1" dirty="0"/>
              <a:t> </a:t>
            </a:r>
            <a:r>
              <a:rPr lang="en-US" sz="1900" b="1" strike="noStrike" spc="-1" dirty="0" err="1"/>
              <a:t>vantaggi</a:t>
            </a:r>
            <a:r>
              <a:rPr lang="en-US" sz="1900" b="1" strike="noStrike" spc="-1" dirty="0"/>
              <a:t>?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Ricezione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immediata</a:t>
            </a:r>
            <a:r>
              <a:rPr lang="en-US" sz="1900" b="0" strike="noStrike" spc="-1" dirty="0"/>
              <a:t>, </a:t>
            </a:r>
            <a:r>
              <a:rPr lang="en-US" sz="1900" b="0" strike="noStrike" spc="-1" dirty="0" err="1"/>
              <a:t>risparmio</a:t>
            </a:r>
            <a:r>
              <a:rPr lang="en-US" sz="1900" b="0" strike="noStrike" spc="-1" dirty="0"/>
              <a:t> sui </a:t>
            </a:r>
            <a:r>
              <a:rPr lang="en-US" sz="1900" b="0" strike="noStrike" spc="-1" dirty="0" err="1"/>
              <a:t>costi</a:t>
            </a:r>
            <a:r>
              <a:rPr lang="en-US" sz="1900" b="0" strike="noStrike" spc="-1" dirty="0"/>
              <a:t> di </a:t>
            </a:r>
            <a:r>
              <a:rPr lang="en-US" sz="1900" b="0" strike="noStrike" spc="-1" dirty="0" err="1"/>
              <a:t>spedizione</a:t>
            </a:r>
            <a:r>
              <a:rPr lang="en-US" sz="1900" b="0" strike="noStrike" spc="-1" dirty="0"/>
              <a:t> e la </a:t>
            </a:r>
            <a:r>
              <a:rPr lang="en-US" sz="1900" b="0" strike="noStrike" spc="-1" dirty="0" err="1"/>
              <a:t>certezza</a:t>
            </a:r>
            <a:r>
              <a:rPr lang="en-US" sz="1900" b="0" strike="noStrike" spc="-1" dirty="0"/>
              <a:t> di non </a:t>
            </a:r>
            <a:r>
              <a:rPr lang="en-US" sz="1900" b="0" strike="noStrike" spc="-1" dirty="0" err="1"/>
              <a:t>perdere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comunicazioni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importanti</a:t>
            </a:r>
            <a:r>
              <a:rPr lang="en-US" sz="1900" b="0" strike="noStrike" spc="-1" dirty="0"/>
              <a:t> </a:t>
            </a:r>
          </a:p>
          <a:p>
            <a:pPr marL="218520" algn="just">
              <a:spcBef>
                <a:spcPts val="1001"/>
              </a:spcBef>
              <a:buClr>
                <a:srgbClr val="000000"/>
              </a:buClr>
            </a:pPr>
            <a:r>
              <a:rPr lang="en-US" sz="1900" b="0" strike="noStrike" spc="-1" dirty="0"/>
              <a:t>Per </a:t>
            </a:r>
            <a:r>
              <a:rPr lang="en-US" sz="1900" b="0" strike="noStrike" spc="-1" dirty="0" err="1"/>
              <a:t>registrarsi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servono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l'identità</a:t>
            </a:r>
            <a:r>
              <a:rPr lang="en-US" sz="1900" b="0" strike="noStrike" spc="-1" dirty="0"/>
              <a:t> </a:t>
            </a:r>
            <a:r>
              <a:rPr lang="en-US" sz="1900" b="0" strike="noStrike" spc="-1" dirty="0" err="1"/>
              <a:t>digitale</a:t>
            </a:r>
            <a:r>
              <a:rPr lang="en-US" sz="1900" b="0" strike="noStrike" spc="-1" dirty="0"/>
              <a:t> (SPID/CIE) e un </a:t>
            </a:r>
            <a:r>
              <a:rPr lang="en-US" sz="1900" b="0" strike="noStrike" spc="-1" dirty="0" err="1"/>
              <a:t>indirizzo</a:t>
            </a:r>
            <a:r>
              <a:rPr lang="en-US" sz="1900" b="0" strike="noStrike" spc="-1" dirty="0"/>
              <a:t> PEC</a:t>
            </a:r>
          </a:p>
        </p:txBody>
      </p:sp>
      <p:sp>
        <p:nvSpPr>
          <p:cNvPr id="220" name="PlaceHolder 3"/>
          <p:cNvSpPr>
            <a:spLocks noGrp="1"/>
          </p:cNvSpPr>
          <p:nvPr>
            <p:ph type="ftr" idx="19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endParaRPr lang="en-US" sz="1200" b="0" strike="noStrike" kern="1200" spc="-1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C9C84D-2749-4F62-8AE6-C4018D71F3A1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7" name="Rectangle 226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524000" y="12319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60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SERVIZI ONLINE</a:t>
            </a:r>
            <a:endParaRPr lang="en-US" sz="60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1524000" y="3803712"/>
            <a:ext cx="9144000" cy="1563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Clr>
                <a:srgbClr val="000000"/>
              </a:buClr>
              <a:buNone/>
            </a:pPr>
            <a:r>
              <a:rPr lang="en-US" sz="2400" b="0" strike="noStrike" kern="1200" spc="-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 accedere ai servizi on line della P.A.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en-US" sz="2400" b="0" strike="noStrike" kern="1200" spc="-1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Sanità, INPS, Agenzia Entrate, Poste, Energia etc…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3843C72-06EB-471B-9DFB-35DAE6715EE7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9" name="Rectangle 22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tabLst>
                <a:tab pos="0" algn="l"/>
              </a:tabLst>
            </a:pPr>
            <a:r>
              <a:rPr lang="en-US" sz="4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Guida ai Servizi Online per il Cittadino</a:t>
            </a:r>
            <a:endParaRPr lang="en-US" sz="48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 err="1"/>
              <a:t>Panoramica</a:t>
            </a:r>
            <a:r>
              <a:rPr lang="en-US" sz="2400" b="0" strike="noStrike" spc="-1" dirty="0"/>
              <a:t> sui </a:t>
            </a:r>
            <a:r>
              <a:rPr lang="en-US" sz="2400" b="0" strike="noStrike" spc="-1" dirty="0" err="1"/>
              <a:t>principali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servizi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digitali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offerti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dalla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Pubblica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Amministrazione</a:t>
            </a:r>
            <a:r>
              <a:rPr lang="en-US" sz="2400" b="0" strike="noStrike" spc="-1" dirty="0"/>
              <a:t> e da </a:t>
            </a:r>
            <a:r>
              <a:rPr lang="en-US" sz="2400" b="0" strike="noStrike" spc="-1" dirty="0" err="1"/>
              <a:t>altri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enti</a:t>
            </a:r>
            <a:r>
              <a:rPr lang="en-US" sz="2400" b="0" strike="noStrike" spc="-1" dirty="0"/>
              <a:t> per </a:t>
            </a:r>
            <a:r>
              <a:rPr lang="en-US" sz="2400" b="0" strike="noStrike" spc="-1" dirty="0" err="1"/>
              <a:t>semplificare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l'accesso</a:t>
            </a:r>
            <a:r>
              <a:rPr lang="en-US" sz="2400" b="0" strike="noStrike" spc="-1" dirty="0"/>
              <a:t> a </a:t>
            </a:r>
            <a:r>
              <a:rPr lang="en-US" sz="2400" b="0" strike="noStrike" spc="-1" dirty="0" err="1"/>
              <a:t>informazioni</a:t>
            </a:r>
            <a:r>
              <a:rPr lang="en-US" sz="2400" b="0" strike="noStrike" spc="-1" dirty="0"/>
              <a:t> e procedure </a:t>
            </a:r>
            <a:r>
              <a:rPr lang="en-US" sz="2400" b="0" strike="noStrike" spc="-1" dirty="0" err="1"/>
              <a:t>sanitarie</a:t>
            </a:r>
            <a:r>
              <a:rPr lang="en-US" sz="2400" b="0" strike="noStrike" spc="-1" dirty="0"/>
              <a:t>, </a:t>
            </a:r>
            <a:r>
              <a:rPr lang="en-US" sz="2400" b="0" strike="noStrike" spc="-1" dirty="0" err="1"/>
              <a:t>previdenziali</a:t>
            </a:r>
            <a:r>
              <a:rPr lang="en-US" sz="2400" b="0" strike="noStrike" spc="-1" dirty="0"/>
              <a:t>, </a:t>
            </a:r>
            <a:r>
              <a:rPr lang="en-US" sz="2400" b="0" strike="noStrike" spc="-1" dirty="0" err="1"/>
              <a:t>fiscali</a:t>
            </a:r>
            <a:r>
              <a:rPr lang="en-US" sz="2400" b="0" strike="noStrike" spc="-1" dirty="0"/>
              <a:t> e di </a:t>
            </a:r>
            <a:r>
              <a:rPr lang="en-US" sz="2400" b="0" strike="noStrike" spc="-1" dirty="0" err="1"/>
              <a:t>pubblica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utilità</a:t>
            </a:r>
            <a:r>
              <a:rPr lang="en-US" sz="2400" b="0" strike="noStrike" spc="-1" dirty="0"/>
              <a:t> </a:t>
            </a:r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FA21208-6DE5-4216-BF8B-75F398D53BF8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4612</Words>
  <Application>Microsoft Office PowerPoint</Application>
  <PresentationFormat>Widescreen</PresentationFormat>
  <Paragraphs>342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51</vt:i4>
      </vt:variant>
    </vt:vector>
  </HeadingPairs>
  <TitlesOfParts>
    <vt:vector size="62" baseType="lpstr">
      <vt:lpstr>Aptos</vt:lpstr>
      <vt:lpstr>Arial</vt:lpstr>
      <vt:lpstr>Calibri</vt:lpstr>
      <vt:lpstr>Symbol</vt:lpstr>
      <vt:lpstr>Times New Roman</vt:lpstr>
      <vt:lpstr>Wingdings</vt:lpstr>
      <vt:lpstr>Tema di Office</vt:lpstr>
      <vt:lpstr>Tema di Office</vt:lpstr>
      <vt:lpstr>Office Theme</vt:lpstr>
      <vt:lpstr>Office Theme</vt:lpstr>
      <vt:lpstr>Office Theme</vt:lpstr>
      <vt:lpstr>IDENTITA’ DIGITALE SERVIZI ONLINE E ACQUISTI ONLINE</vt:lpstr>
      <vt:lpstr>I Servizi Digitali: una guida semplice</vt:lpstr>
      <vt:lpstr>La chiave per entrare: l’identità digitale</vt:lpstr>
      <vt:lpstr>Cos'è lo SPID e come si ottiene</vt:lpstr>
      <vt:lpstr>La Carta d'Identità Elettronica (CIE)</vt:lpstr>
      <vt:lpstr>La PEC: La Raccomandata che Viaggia via Email</vt:lpstr>
      <vt:lpstr>Il Domicilio Digitale: La Tua Cassetta Postale Ufficiale</vt:lpstr>
      <vt:lpstr>SERVIZI ONLINE</vt:lpstr>
      <vt:lpstr>Guida ai Servizi Online per il Cittadino</vt:lpstr>
      <vt:lpstr>INPS - Il Fascicolo Previdenziale del Cittadino</vt:lpstr>
      <vt:lpstr>INPS - Accesso ai Servizi</vt:lpstr>
      <vt:lpstr>Presentazione standard di PowerPoint</vt:lpstr>
      <vt:lpstr>Presentazione standard di PowerPoint</vt:lpstr>
      <vt:lpstr>Agenzia delle Entrate - Servizi Online</vt:lpstr>
      <vt:lpstr>Agenzia delle Entrate - Area Riservata e Delega</vt:lpstr>
      <vt:lpstr>Presentazione standard di PowerPoint</vt:lpstr>
      <vt:lpstr>"Non ho SPID o il computer... Come faccio?" - La Delega</vt:lpstr>
      <vt:lpstr>Sanità - Il Fascicolo Sanitario Elettronico (FSE)</vt:lpstr>
      <vt:lpstr>Poste Italiane - Servizio "Prenota Ticket"</vt:lpstr>
      <vt:lpstr>Poste Italiane - Servizio "Prenota Ticket"</vt:lpstr>
      <vt:lpstr>Presentazione standard di PowerPoint</vt:lpstr>
      <vt:lpstr>APP IO</vt:lpstr>
      <vt:lpstr>Presentazione standard di PowerPoint</vt:lpstr>
      <vt:lpstr>Energia - Il Comparatore Offerte di ARERA</vt:lpstr>
      <vt:lpstr>ARERA - Portale dei Consumi</vt:lpstr>
      <vt:lpstr>IL PORTALE CONSUMI</vt:lpstr>
      <vt:lpstr>Assicurazioni - Il Preventivatore Pubblico IVASS</vt:lpstr>
      <vt:lpstr>Assicurazioni - Il Contratto Base RC Auto</vt:lpstr>
      <vt:lpstr>Banche - Home Banking e Mobile Banking</vt:lpstr>
      <vt:lpstr>Sicurezza Bancaria Online - Autenticazione e Protezione</vt:lpstr>
      <vt:lpstr>Sicurezza Bancaria Online - Frodi e Gestione Credenziali</vt:lpstr>
      <vt:lpstr>ACQUISTI ON LINE</vt:lpstr>
      <vt:lpstr>Acquisti Online in Sicurezza: Guida per non cadere in trappola</vt:lpstr>
      <vt:lpstr>Come Riconoscere un Sito Affidabile ? </vt:lpstr>
      <vt:lpstr>Presentazione standard di PowerPoint</vt:lpstr>
      <vt:lpstr>Prima di Pagare: Controlla le Condizioni</vt:lpstr>
      <vt:lpstr>Come Pagare in Sicurezza</vt:lpstr>
      <vt:lpstr>Proteggi i Tuoi Dispositivi e i Tuoi Dati</vt:lpstr>
      <vt:lpstr>Attenzione al "Phishing" </vt:lpstr>
      <vt:lpstr>Riepilogo: Le 5 Regole d'Oro</vt:lpstr>
      <vt:lpstr>Presentazione standard di PowerPoint</vt:lpstr>
      <vt:lpstr>Diritto di Recesso e Truffe Informatiche</vt:lpstr>
      <vt:lpstr>📜 Diritto di Recesso: Cos'è?</vt:lpstr>
      <vt:lpstr>Presentazione standard di PowerPoint</vt:lpstr>
      <vt:lpstr>✅ Come Esercitare il Diritto di Recesso</vt:lpstr>
      <vt:lpstr>📩 Esempio di SMS Truffa</vt:lpstr>
      <vt:lpstr>📧 Esempio di Email Truffa</vt:lpstr>
      <vt:lpstr>Presentazione standard di PowerPoint</vt:lpstr>
      <vt:lpstr>Presentazione standard di PowerPoint</vt:lpstr>
      <vt:lpstr>Cassazione Civ sez III n. 3780/2024</vt:lpstr>
      <vt:lpstr>Navigare Sicuri: Pochi Consigli per Stare Tranquilli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Daniele Fontana</dc:creator>
  <dc:description/>
  <cp:lastModifiedBy>Utente 3 - Studio Camussi</cp:lastModifiedBy>
  <cp:revision>14</cp:revision>
  <cp:lastPrinted>2025-11-19T13:12:53Z</cp:lastPrinted>
  <dcterms:created xsi:type="dcterms:W3CDTF">2025-11-17T14:41:08Z</dcterms:created>
  <dcterms:modified xsi:type="dcterms:W3CDTF">2025-11-20T14:58:53Z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11</vt:i4>
  </property>
</Properties>
</file>